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1" r:id="rId2"/>
    <p:sldMasterId id="2147483665" r:id="rId3"/>
  </p:sldMasterIdLst>
  <p:notesMasterIdLst>
    <p:notesMasterId r:id="rId18"/>
  </p:notesMasterIdLst>
  <p:handoutMasterIdLst>
    <p:handoutMasterId r:id="rId19"/>
  </p:handoutMasterIdLst>
  <p:sldIdLst>
    <p:sldId id="256" r:id="rId4"/>
    <p:sldId id="326" r:id="rId5"/>
    <p:sldId id="585" r:id="rId6"/>
    <p:sldId id="588" r:id="rId7"/>
    <p:sldId id="573" r:id="rId8"/>
    <p:sldId id="332" r:id="rId9"/>
    <p:sldId id="11090457" r:id="rId10"/>
    <p:sldId id="11090432" r:id="rId11"/>
    <p:sldId id="11090437" r:id="rId12"/>
    <p:sldId id="590" r:id="rId13"/>
    <p:sldId id="511" r:id="rId14"/>
    <p:sldId id="512" r:id="rId15"/>
    <p:sldId id="11090458" r:id="rId16"/>
    <p:sldId id="513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318B"/>
    <a:srgbClr val="2611BF"/>
    <a:srgbClr val="FFFFFF"/>
    <a:srgbClr val="03448E"/>
    <a:srgbClr val="00428D"/>
    <a:srgbClr val="033C77"/>
    <a:srgbClr val="415766"/>
    <a:srgbClr val="1B3444"/>
    <a:srgbClr val="1B3646"/>
    <a:srgbClr val="054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78" autoAdjust="0"/>
    <p:restoredTop sz="76603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468" y="102"/>
      </p:cViewPr>
      <p:guideLst>
        <p:guide orient="horz" pos="2160"/>
        <p:guide pos="37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2692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0BD8F0-8D69-42A3-879C-D89CB4BEE2FA}" type="doc">
      <dgm:prSet loTypeId="urn:microsoft.com/office/officeart/2005/8/layout/matrix3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F1611959-6949-4E06-A724-5F24FCD40717}">
      <dgm:prSet phldrT="[文本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1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Морское</a:t>
          </a:r>
          <a:r>
            <a:rPr lang="en-US" altLang="zh-CN" sz="11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 </a:t>
          </a:r>
          <a:r>
            <a:rPr lang="en-US" altLang="en-US" sz="11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оборудование</a:t>
          </a:r>
          <a:endParaRPr lang="en-US" altLang="en-US" sz="11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gm:t>
    </dgm:pt>
    <dgm:pt modelId="{13E15B66-FEA2-4A4D-A370-4F529C1948B4}" type="parTrans" cxnId="{B3F9B241-69CC-415E-B2E8-A3B9175922B9}">
      <dgm:prSet/>
      <dgm:spPr/>
      <dgm:t>
        <a:bodyPr/>
        <a:lstStyle/>
        <a:p>
          <a:endParaRPr lang="zh-CN" altLang="en-US"/>
        </a:p>
      </dgm:t>
    </dgm:pt>
    <dgm:pt modelId="{82A29DE5-1949-4AD6-B256-DD26C2C9EEB6}" type="sibTrans" cxnId="{B3F9B241-69CC-415E-B2E8-A3B9175922B9}">
      <dgm:prSet/>
      <dgm:spPr/>
      <dgm:t>
        <a:bodyPr/>
        <a:lstStyle/>
        <a:p>
          <a:endParaRPr lang="zh-CN" altLang="en-US"/>
        </a:p>
      </dgm:t>
    </dgm:pt>
    <dgm:pt modelId="{9F8D57B2-3AFF-4183-B8E2-D25334897BBE}">
      <dgm:prSet phldrT="[文本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en-US" sz="11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Исследовате-льские</a:t>
          </a:r>
          <a:r>
            <a:rPr lang="ru-RU" altLang="en-US" sz="11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 суда</a:t>
          </a:r>
          <a:endParaRPr lang="en-US" altLang="en-US" sz="11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gm:t>
    </dgm:pt>
    <dgm:pt modelId="{1B5CBA08-A33C-4965-89F3-86A5E2ABB26A}" type="parTrans" cxnId="{9DF28D58-94BB-4EFE-B7D7-E8523344EDDA}">
      <dgm:prSet/>
      <dgm:spPr/>
      <dgm:t>
        <a:bodyPr/>
        <a:lstStyle/>
        <a:p>
          <a:endParaRPr lang="zh-CN" altLang="en-US"/>
        </a:p>
      </dgm:t>
    </dgm:pt>
    <dgm:pt modelId="{1BE36851-0D19-4CF6-B963-41917A7ED2BA}" type="sibTrans" cxnId="{9DF28D58-94BB-4EFE-B7D7-E8523344EDDA}">
      <dgm:prSet/>
      <dgm:spPr/>
      <dgm:t>
        <a:bodyPr/>
        <a:lstStyle/>
        <a:p>
          <a:endParaRPr lang="zh-CN" altLang="en-US"/>
        </a:p>
      </dgm:t>
    </dgm:pt>
    <dgm:pt modelId="{EA7FAC61-A44D-42C5-A269-30122067DC7C}">
      <dgm:prSet phldrT="[文本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en-US" sz="11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Морское строительство</a:t>
          </a:r>
          <a:endParaRPr lang="en-US" altLang="en-US" sz="11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gm:t>
    </dgm:pt>
    <dgm:pt modelId="{49F78167-50D0-43DB-8DB1-832B9F98F053}" type="parTrans" cxnId="{FF280878-DC3B-4DBF-BCB7-F1921E21D9DD}">
      <dgm:prSet/>
      <dgm:spPr/>
      <dgm:t>
        <a:bodyPr/>
        <a:lstStyle/>
        <a:p>
          <a:endParaRPr lang="zh-CN" altLang="en-US"/>
        </a:p>
      </dgm:t>
    </dgm:pt>
    <dgm:pt modelId="{8BCAE229-97AC-4413-B433-15371E75B4AD}" type="sibTrans" cxnId="{FF280878-DC3B-4DBF-BCB7-F1921E21D9DD}">
      <dgm:prSet/>
      <dgm:spPr/>
      <dgm:t>
        <a:bodyPr/>
        <a:lstStyle/>
        <a:p>
          <a:endParaRPr lang="zh-CN" altLang="en-US"/>
        </a:p>
      </dgm:t>
    </dgm:pt>
    <dgm:pt modelId="{D1D37C68-B9D9-40B9-9C4C-C63F48E819A4}">
      <dgm:prSet phldrT="[文本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1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Специализи</a:t>
          </a:r>
          <a:r>
            <a:rPr lang="ru-RU" altLang="en-US" sz="11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-</a:t>
          </a:r>
          <a:r>
            <a:rPr lang="en-US" altLang="en-US" sz="11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рованные</a:t>
          </a:r>
          <a:r>
            <a:rPr lang="en-US" altLang="zh-CN" sz="11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 </a:t>
          </a:r>
          <a:r>
            <a:rPr lang="en-US" altLang="en-US" sz="11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перевозки</a:t>
          </a:r>
          <a:endParaRPr lang="en-US" altLang="en-US" sz="11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gm:t>
    </dgm:pt>
    <dgm:pt modelId="{4F5F5D31-DAE2-4E21-90B0-71686ABA5B34}" type="parTrans" cxnId="{4B07F488-4A2C-4B1D-9BF2-E1836735F1ED}">
      <dgm:prSet/>
      <dgm:spPr/>
      <dgm:t>
        <a:bodyPr/>
        <a:lstStyle/>
        <a:p>
          <a:endParaRPr lang="zh-CN" altLang="en-US"/>
        </a:p>
      </dgm:t>
    </dgm:pt>
    <dgm:pt modelId="{1529AC56-D905-41FC-BC66-9A3D4519A7ED}" type="sibTrans" cxnId="{4B07F488-4A2C-4B1D-9BF2-E1836735F1ED}">
      <dgm:prSet/>
      <dgm:spPr/>
      <dgm:t>
        <a:bodyPr/>
        <a:lstStyle/>
        <a:p>
          <a:endParaRPr lang="zh-CN" altLang="en-US"/>
        </a:p>
      </dgm:t>
    </dgm:pt>
    <dgm:pt modelId="{678737A5-EF1E-4587-9410-778F70FA6633}" type="pres">
      <dgm:prSet presAssocID="{520BD8F0-8D69-42A3-879C-D89CB4BEE2FA}" presName="matrix" presStyleCnt="0">
        <dgm:presLayoutVars>
          <dgm:chMax val="1"/>
          <dgm:dir/>
          <dgm:resizeHandles val="exact"/>
        </dgm:presLayoutVars>
      </dgm:prSet>
      <dgm:spPr/>
    </dgm:pt>
    <dgm:pt modelId="{C83F061D-F977-4DE2-884F-038E37BE3BB6}" type="pres">
      <dgm:prSet presAssocID="{520BD8F0-8D69-42A3-879C-D89CB4BEE2FA}" presName="diamond" presStyleLbl="bgShp" presStyleIdx="0" presStyleCnt="1"/>
      <dgm:spPr/>
    </dgm:pt>
    <dgm:pt modelId="{033BD893-CEC5-4C9D-A2A7-F31F63AC1770}" type="pres">
      <dgm:prSet presAssocID="{520BD8F0-8D69-42A3-879C-D89CB4BEE2FA}" presName="quad1" presStyleLbl="node1" presStyleIdx="0" presStyleCnt="4" custLinFactNeighborY="-571">
        <dgm:presLayoutVars>
          <dgm:chMax val="0"/>
          <dgm:chPref val="0"/>
          <dgm:bulletEnabled val="1"/>
        </dgm:presLayoutVars>
      </dgm:prSet>
      <dgm:spPr/>
    </dgm:pt>
    <dgm:pt modelId="{1DFB3DBA-2E1C-4864-A650-7418D58294DF}" type="pres">
      <dgm:prSet presAssocID="{520BD8F0-8D69-42A3-879C-D89CB4BEE2F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780A92C-DA1A-4A72-91BB-4266EC55EA65}" type="pres">
      <dgm:prSet presAssocID="{520BD8F0-8D69-42A3-879C-D89CB4BEE2F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9517AEE-E1E5-4BAB-86A6-3DECE810405D}" type="pres">
      <dgm:prSet presAssocID="{520BD8F0-8D69-42A3-879C-D89CB4BEE2F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3F9B241-69CC-415E-B2E8-A3B9175922B9}" srcId="{520BD8F0-8D69-42A3-879C-D89CB4BEE2FA}" destId="{F1611959-6949-4E06-A724-5F24FCD40717}" srcOrd="0" destOrd="0" parTransId="{13E15B66-FEA2-4A4D-A370-4F529C1948B4}" sibTransId="{82A29DE5-1949-4AD6-B256-DD26C2C9EEB6}"/>
    <dgm:cxn modelId="{83908A67-EEBB-40CC-8BE1-EDDEF6703E5C}" type="presOf" srcId="{F1611959-6949-4E06-A724-5F24FCD40717}" destId="{033BD893-CEC5-4C9D-A2A7-F31F63AC1770}" srcOrd="0" destOrd="0" presId="urn:microsoft.com/office/officeart/2005/8/layout/matrix3"/>
    <dgm:cxn modelId="{07EFE067-9CD7-4A88-AE63-12BC27775B2F}" type="presOf" srcId="{9F8D57B2-3AFF-4183-B8E2-D25334897BBE}" destId="{1DFB3DBA-2E1C-4864-A650-7418D58294DF}" srcOrd="0" destOrd="0" presId="urn:microsoft.com/office/officeart/2005/8/layout/matrix3"/>
    <dgm:cxn modelId="{9B08DB71-DC2E-4CB0-948B-4B7D57AD49E8}" type="presOf" srcId="{D1D37C68-B9D9-40B9-9C4C-C63F48E819A4}" destId="{19517AEE-E1E5-4BAB-86A6-3DECE810405D}" srcOrd="0" destOrd="0" presId="urn:microsoft.com/office/officeart/2005/8/layout/matrix3"/>
    <dgm:cxn modelId="{FF280878-DC3B-4DBF-BCB7-F1921E21D9DD}" srcId="{520BD8F0-8D69-42A3-879C-D89CB4BEE2FA}" destId="{EA7FAC61-A44D-42C5-A269-30122067DC7C}" srcOrd="2" destOrd="0" parTransId="{49F78167-50D0-43DB-8DB1-832B9F98F053}" sibTransId="{8BCAE229-97AC-4413-B433-15371E75B4AD}"/>
    <dgm:cxn modelId="{9DF28D58-94BB-4EFE-B7D7-E8523344EDDA}" srcId="{520BD8F0-8D69-42A3-879C-D89CB4BEE2FA}" destId="{9F8D57B2-3AFF-4183-B8E2-D25334897BBE}" srcOrd="1" destOrd="0" parTransId="{1B5CBA08-A33C-4965-89F3-86A5E2ABB26A}" sibTransId="{1BE36851-0D19-4CF6-B963-41917A7ED2BA}"/>
    <dgm:cxn modelId="{4B07F488-4A2C-4B1D-9BF2-E1836735F1ED}" srcId="{520BD8F0-8D69-42A3-879C-D89CB4BEE2FA}" destId="{D1D37C68-B9D9-40B9-9C4C-C63F48E819A4}" srcOrd="3" destOrd="0" parTransId="{4F5F5D31-DAE2-4E21-90B0-71686ABA5B34}" sibTransId="{1529AC56-D905-41FC-BC66-9A3D4519A7ED}"/>
    <dgm:cxn modelId="{7E681F8C-67AE-45FD-94DE-2C362216E0AC}" type="presOf" srcId="{EA7FAC61-A44D-42C5-A269-30122067DC7C}" destId="{A780A92C-DA1A-4A72-91BB-4266EC55EA65}" srcOrd="0" destOrd="0" presId="urn:microsoft.com/office/officeart/2005/8/layout/matrix3"/>
    <dgm:cxn modelId="{14E027BD-E99B-4E67-8312-084CAC087FB2}" type="presOf" srcId="{520BD8F0-8D69-42A3-879C-D89CB4BEE2FA}" destId="{678737A5-EF1E-4587-9410-778F70FA6633}" srcOrd="0" destOrd="0" presId="urn:microsoft.com/office/officeart/2005/8/layout/matrix3"/>
    <dgm:cxn modelId="{76C926C8-B847-4BB6-BA1B-D252FCEA9C56}" type="presParOf" srcId="{678737A5-EF1E-4587-9410-778F70FA6633}" destId="{C83F061D-F977-4DE2-884F-038E37BE3BB6}" srcOrd="0" destOrd="0" presId="urn:microsoft.com/office/officeart/2005/8/layout/matrix3"/>
    <dgm:cxn modelId="{2CEB0793-2771-4F6C-98F1-27D70E2048F8}" type="presParOf" srcId="{678737A5-EF1E-4587-9410-778F70FA6633}" destId="{033BD893-CEC5-4C9D-A2A7-F31F63AC1770}" srcOrd="1" destOrd="0" presId="urn:microsoft.com/office/officeart/2005/8/layout/matrix3"/>
    <dgm:cxn modelId="{7249979E-24B4-4951-BB0D-7335073EE0DC}" type="presParOf" srcId="{678737A5-EF1E-4587-9410-778F70FA6633}" destId="{1DFB3DBA-2E1C-4864-A650-7418D58294DF}" srcOrd="2" destOrd="0" presId="urn:microsoft.com/office/officeart/2005/8/layout/matrix3"/>
    <dgm:cxn modelId="{9F589811-F2C3-477D-87CD-FFEBB2F88950}" type="presParOf" srcId="{678737A5-EF1E-4587-9410-778F70FA6633}" destId="{A780A92C-DA1A-4A72-91BB-4266EC55EA65}" srcOrd="3" destOrd="0" presId="urn:microsoft.com/office/officeart/2005/8/layout/matrix3"/>
    <dgm:cxn modelId="{E97A8EAF-4BD2-4003-858F-F8E3A151CE00}" type="presParOf" srcId="{678737A5-EF1E-4587-9410-778F70FA6633}" destId="{19517AEE-E1E5-4BAB-86A6-3DECE810405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F061D-F977-4DE2-884F-038E37BE3BB6}">
      <dsp:nvSpPr>
        <dsp:cNvPr id="0" name=""/>
        <dsp:cNvSpPr/>
      </dsp:nvSpPr>
      <dsp:spPr>
        <a:xfrm>
          <a:off x="599440" y="0"/>
          <a:ext cx="2854960" cy="285496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3BD893-CEC5-4C9D-A2A7-F31F63AC1770}">
      <dsp:nvSpPr>
        <dsp:cNvPr id="0" name=""/>
        <dsp:cNvSpPr/>
      </dsp:nvSpPr>
      <dsp:spPr bwMode="white">
        <a:xfrm>
          <a:off x="870661" y="264863"/>
          <a:ext cx="1113434" cy="1113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Морское</a:t>
          </a:r>
          <a:r>
            <a:rPr lang="en-US" altLang="zh-CN" sz="1100" kern="12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 </a:t>
          </a:r>
          <a:r>
            <a:rPr lang="en-US" altLang="en-US" sz="1100" kern="12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оборудование</a:t>
          </a:r>
          <a:endParaRPr lang="en-US" altLang="en-US" sz="1100" kern="12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sp:txBody>
      <dsp:txXfrm>
        <a:off x="925014" y="319216"/>
        <a:ext cx="1004728" cy="1004728"/>
      </dsp:txXfrm>
    </dsp:sp>
    <dsp:sp modelId="{1DFB3DBA-2E1C-4864-A650-7418D58294DF}">
      <dsp:nvSpPr>
        <dsp:cNvPr id="0" name=""/>
        <dsp:cNvSpPr/>
      </dsp:nvSpPr>
      <dsp:spPr bwMode="white">
        <a:xfrm>
          <a:off x="2069744" y="271221"/>
          <a:ext cx="1113434" cy="1113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1100" kern="12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Исследовате-льские</a:t>
          </a:r>
          <a:r>
            <a:rPr lang="ru-RU" altLang="en-US" sz="1100" kern="12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 суда</a:t>
          </a:r>
          <a:endParaRPr lang="en-US" altLang="en-US" sz="1100" kern="12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sp:txBody>
      <dsp:txXfrm>
        <a:off x="2124097" y="325574"/>
        <a:ext cx="1004728" cy="1004728"/>
      </dsp:txXfrm>
    </dsp:sp>
    <dsp:sp modelId="{A780A92C-DA1A-4A72-91BB-4266EC55EA65}">
      <dsp:nvSpPr>
        <dsp:cNvPr id="0" name=""/>
        <dsp:cNvSpPr/>
      </dsp:nvSpPr>
      <dsp:spPr bwMode="white">
        <a:xfrm>
          <a:off x="870661" y="1470304"/>
          <a:ext cx="1113434" cy="1113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1100" kern="12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Морское строительство</a:t>
          </a:r>
          <a:endParaRPr lang="en-US" altLang="en-US" sz="1100" kern="12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sp:txBody>
      <dsp:txXfrm>
        <a:off x="925014" y="1524657"/>
        <a:ext cx="1004728" cy="1004728"/>
      </dsp:txXfrm>
    </dsp:sp>
    <dsp:sp modelId="{19517AEE-E1E5-4BAB-86A6-3DECE810405D}">
      <dsp:nvSpPr>
        <dsp:cNvPr id="0" name=""/>
        <dsp:cNvSpPr/>
      </dsp:nvSpPr>
      <dsp:spPr bwMode="white">
        <a:xfrm>
          <a:off x="2069744" y="1470304"/>
          <a:ext cx="1113434" cy="1113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100" kern="12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Специализи</a:t>
          </a:r>
          <a:r>
            <a:rPr lang="ru-RU" altLang="en-US" sz="1100" kern="12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-</a:t>
          </a:r>
          <a:r>
            <a:rPr lang="en-US" altLang="en-US" sz="1100" kern="12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рованные</a:t>
          </a:r>
          <a:r>
            <a:rPr lang="en-US" altLang="zh-CN" sz="1100" kern="12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 </a:t>
          </a:r>
          <a:r>
            <a:rPr lang="en-US" altLang="en-US" sz="1100" kern="1200" dirty="0" err="1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rPr>
            <a:t>перевозки</a:t>
          </a:r>
          <a:endParaRPr lang="en-US" altLang="en-US" sz="1100" kern="1200" dirty="0">
            <a:latin typeface="Open Sans Condensed ExtraBold" pitchFamily="2" charset="0"/>
            <a:ea typeface="Open Sans Condensed ExtraBold" pitchFamily="2" charset="0"/>
            <a:cs typeface="Open Sans Condensed ExtraBold" pitchFamily="2" charset="0"/>
          </a:endParaRPr>
        </a:p>
      </dsp:txBody>
      <dsp:txXfrm>
        <a:off x="2124097" y="1524657"/>
        <a:ext cx="1004728" cy="1004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ARS MARINE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35585-CA13-4BE5-99B3-FD20B2222C65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5F288-FE6C-4DF3-A038-1CED116ECD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ARS MARINE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A14AB-19EB-46CD-97D8-02D36AB4974C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75386-DFB1-4B51-B70D-E441D6CB38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授课方式：案例导入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3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授课方式：故事导入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algn="just">
              <a:lnSpc>
                <a:spcPts val="2600"/>
              </a:lnSpc>
            </a:pPr>
            <a:r>
              <a:rPr lang="zh-CN" altLang="zh-CN">
                <a:latin typeface="Arial" panose="020B0604020202020204" pitchFamily="34" charset="0"/>
              </a:rPr>
              <a:t>五十年来，承担了多项国家重大科研项目的研究设计生产任务，为我国舰船电力推进技术和海军装备发展做出了重要贡献</a:t>
            </a:r>
            <a:r>
              <a:rPr lang="zh-CN" altLang="en-US">
                <a:latin typeface="Arial" panose="020B0604020202020204" pitchFamily="34" charset="0"/>
              </a:rPr>
              <a:t>。</a:t>
            </a:r>
            <a:endParaRPr lang="zh-CN" altLang="en-US">
              <a:latin typeface="Arial" panose="020B0604020202020204" pitchFamily="34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algn="just">
              <a:lnSpc>
                <a:spcPts val="2600"/>
              </a:lnSpc>
            </a:pPr>
            <a:r>
              <a:rPr lang="zh-CN" altLang="zh-CN">
                <a:latin typeface="Arial" panose="020B0604020202020204" pitchFamily="34" charset="0"/>
              </a:rPr>
              <a:t>五十年来，承担了多项国家重大科研项目的研究设计生产任务，为我国舰船电力推进技术和海军装备发展做出了重要贡献</a:t>
            </a:r>
            <a:r>
              <a:rPr lang="zh-CN" altLang="en-US">
                <a:latin typeface="Arial" panose="020B0604020202020204" pitchFamily="34" charset="0"/>
              </a:rPr>
              <a:t>。</a:t>
            </a:r>
            <a:endParaRPr lang="zh-CN" altLang="en-US">
              <a:latin typeface="Arial" panose="020B0604020202020204" pitchFamily="34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授课方式：案例导入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授课方式：案例导入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授课方式：案例导入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授课方式：案例导入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  <p:extLst>
      <p:ext uri="{BB962C8B-B14F-4D97-AF65-F5344CB8AC3E}">
        <p14:creationId xmlns:p14="http://schemas.microsoft.com/office/powerpoint/2010/main" val="4015237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预估时长：</a:t>
            </a:r>
            <a:r>
              <a:rPr lang="en-US" altLang="zh-CN" dirty="0"/>
              <a:t>5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zh-CN" altLang="en-US" dirty="0"/>
              <a:t>授课方式：案例导入</a:t>
            </a:r>
            <a:r>
              <a:rPr lang="en-US" altLang="zh-CN" dirty="0"/>
              <a:t>+</a:t>
            </a:r>
            <a:r>
              <a:rPr lang="zh-CN" altLang="en-US" dirty="0"/>
              <a:t>讲解陈述</a:t>
            </a:r>
            <a:endParaRPr lang="en-US" altLang="zh-CN" dirty="0"/>
          </a:p>
          <a:p>
            <a:r>
              <a:rPr lang="zh-CN" altLang="en-US" dirty="0"/>
              <a:t>授课流程：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zh-CN" altLang="en-US"/>
              <a:t>ARS MARINE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上下组合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7050" y="510905"/>
            <a:ext cx="2734945" cy="5511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60764"/>
            <a:ext cx="10515600" cy="1325563"/>
          </a:xfrm>
        </p:spPr>
        <p:txBody>
          <a:bodyPr/>
          <a:lstStyle>
            <a:lvl1pPr>
              <a:defRPr>
                <a:solidFill>
                  <a:srgbClr val="00428D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03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114800" y="1284868"/>
            <a:ext cx="7310487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t="22539"/>
          <a:stretch>
            <a:fillRect/>
          </a:stretch>
        </p:blipFill>
        <p:spPr>
          <a:xfrm>
            <a:off x="0" y="1545770"/>
            <a:ext cx="12192000" cy="5312230"/>
          </a:xfrm>
          <a:prstGeom prst="rect">
            <a:avLst/>
          </a:prstGeom>
        </p:spPr>
      </p:pic>
      <p:pic>
        <p:nvPicPr>
          <p:cNvPr id="3" name="Picture 3" descr="D:\ppt资料\logo\白色简称左右组合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812991" y="6596395"/>
            <a:ext cx="4319634" cy="229820"/>
          </a:xfrm>
          <a:prstGeom prst="rect">
            <a:avLst/>
          </a:prstGeom>
          <a:noFill/>
        </p:spPr>
      </p:pic>
      <p:cxnSp>
        <p:nvCxnSpPr>
          <p:cNvPr id="6" name="直接连接符 5"/>
          <p:cNvCxnSpPr/>
          <p:nvPr userDrawn="1"/>
        </p:nvCxnSpPr>
        <p:spPr>
          <a:xfrm flipV="1">
            <a:off x="3441700" y="825500"/>
            <a:ext cx="5220000" cy="12700"/>
          </a:xfrm>
          <a:prstGeom prst="line">
            <a:avLst/>
          </a:prstGeom>
          <a:ln w="12700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标题占位符 1"/>
          <p:cNvSpPr>
            <a:spLocks noGrp="1"/>
          </p:cNvSpPr>
          <p:nvPr>
            <p:ph type="title"/>
          </p:nvPr>
        </p:nvSpPr>
        <p:spPr>
          <a:xfrm>
            <a:off x="4114801" y="1284868"/>
            <a:ext cx="73481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02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03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114800" y="1284868"/>
            <a:ext cx="7310487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04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16388" y="1366610"/>
            <a:ext cx="723741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05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06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07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114801" y="1284868"/>
            <a:ext cx="72390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0" y="114339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08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114800" y="1284868"/>
            <a:ext cx="7055963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15"/>
          <a:srcRect t="22539"/>
          <a:stretch>
            <a:fillRect/>
          </a:stretch>
        </p:blipFill>
        <p:spPr>
          <a:xfrm>
            <a:off x="0" y="1545770"/>
            <a:ext cx="12192000" cy="5312229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45344" y="570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83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688F4-19FF-4344-A1B2-6D10C65CE561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8CADA-8399-40B6-BCC7-A0BD92011B7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4288" y="6721474"/>
            <a:ext cx="12177712" cy="1365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11085" y="227171"/>
            <a:ext cx="1516218" cy="8194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3448E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114800" y="1284868"/>
            <a:ext cx="73199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3268CBB1-3BDA-4583-AD86-4DAC502B94F3}" type="datetimeFigureOut">
              <a:rPr lang="zh-CN" altLang="en-US" smtClean="0"/>
              <a:t>2025/5/20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3CA6810E-75D2-4097-8D4B-5E0DD5F6351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3417216"/>
            <a:ext cx="12192000" cy="3429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11085" y="227171"/>
            <a:ext cx="1516218" cy="819454"/>
          </a:xfrm>
          <a:prstGeom prst="rect">
            <a:avLst/>
          </a:prstGeom>
        </p:spPr>
      </p:pic>
      <p:sp>
        <p:nvSpPr>
          <p:cNvPr id="10" name="任意多边形 8"/>
          <p:cNvSpPr/>
          <p:nvPr userDrawn="1"/>
        </p:nvSpPr>
        <p:spPr bwMode="auto">
          <a:xfrm>
            <a:off x="2050714" y="1020504"/>
            <a:ext cx="1987886" cy="1979604"/>
          </a:xfrm>
          <a:custGeom>
            <a:avLst/>
            <a:gdLst>
              <a:gd name="T0" fmla="*/ 0 w 993531"/>
              <a:gd name="T1" fmla="*/ 0 h 1011115"/>
              <a:gd name="T2" fmla="*/ 993775 w 993531"/>
              <a:gd name="T3" fmla="*/ 0 h 1011115"/>
              <a:gd name="T4" fmla="*/ 496888 w 993531"/>
              <a:gd name="T5" fmla="*/ 1011237 h 1011115"/>
              <a:gd name="T6" fmla="*/ 0 60000 65536"/>
              <a:gd name="T7" fmla="*/ 0 60000 65536"/>
              <a:gd name="T8" fmla="*/ 0 60000 65536"/>
              <a:gd name="T9" fmla="*/ 0 w 993531"/>
              <a:gd name="T10" fmla="*/ 0 h 1011115"/>
              <a:gd name="T11" fmla="*/ 993531 w 993531"/>
              <a:gd name="T12" fmla="*/ 1011115 h 10111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3531" h="1011115">
                <a:moveTo>
                  <a:pt x="0" y="0"/>
                </a:moveTo>
                <a:lnTo>
                  <a:pt x="993531" y="0"/>
                </a:lnTo>
                <a:lnTo>
                  <a:pt x="496766" y="1011115"/>
                </a:lnTo>
                <a:lnTo>
                  <a:pt x="0" y="0"/>
                </a:lnTo>
                <a:close/>
              </a:path>
            </a:pathLst>
          </a:custGeom>
          <a:solidFill>
            <a:srgbClr val="03448E"/>
          </a:solidFill>
          <a:ln w="12700" algn="ctr">
            <a:noFill/>
            <a:miter lim="800000"/>
          </a:ln>
        </p:spPr>
        <p:txBody>
          <a:bodyPr tIns="0" bIns="479938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B050"/>
              </a:buClr>
              <a:buSzPct val="60000"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3448E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5.xml"/><Relationship Id="rId3" Type="http://schemas.openxmlformats.org/officeDocument/2006/relationships/tags" Target="../tags/tag4.xml"/><Relationship Id="rId21" Type="http://schemas.openxmlformats.org/officeDocument/2006/relationships/image" Target="../media/image12.jpe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9.jpeg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3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9.xml"/><Relationship Id="rId5" Type="http://schemas.openxmlformats.org/officeDocument/2006/relationships/image" Target="../media/image9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diagramQuickStyle" Target="../diagrams/quickStyle1.xml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jpeg"/><Relationship Id="rId12" Type="http://schemas.openxmlformats.org/officeDocument/2006/relationships/diagramLayout" Target="../diagrams/layout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0.xml"/><Relationship Id="rId6" Type="http://schemas.openxmlformats.org/officeDocument/2006/relationships/image" Target="../media/image17.jpeg"/><Relationship Id="rId11" Type="http://schemas.openxmlformats.org/officeDocument/2006/relationships/diagramData" Target="../diagrams/data1.xml"/><Relationship Id="rId5" Type="http://schemas.openxmlformats.org/officeDocument/2006/relationships/image" Target="../media/image16.jpeg"/><Relationship Id="rId15" Type="http://schemas.microsoft.com/office/2007/relationships/diagramDrawing" Target="../diagrams/drawing1.xml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16.jpe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1436508"/>
            <a:ext cx="12192000" cy="2990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ЗНАКОМСТВО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ru-RU" altLang="zh-CN" sz="4800" b="1" dirty="0">
                <a:solidFill>
                  <a:srgbClr val="033C77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ВИНТО-РУЛЕВОЙ КОЛОНКОЙ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kumimoji="0" lang="ru-RU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ТИПА 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br>
              <a:rPr kumimoji="0" lang="ru-RU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33C77"/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</a:b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712-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ГО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НАУЧНО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-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ИССЛЕДОВАТЕЛЬСКОГО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ИНСТИТУТА CSSC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33C77"/>
              </a:solidFill>
              <a:effectLst/>
              <a:uLnTx/>
              <a:uFillTx/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47048" y="4921868"/>
            <a:ext cx="609790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Май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2025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52018" y="398128"/>
            <a:ext cx="6097904" cy="130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en-US" altLang="zh-CN" sz="1600" b="1" i="1" noProof="0" dirty="0">
                <a:ln>
                  <a:noFill/>
                </a:ln>
                <a:solidFill>
                  <a:srgbClr val="2F318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</a:br>
            <a:br>
              <a:rPr kumimoji="0" lang="en-US" altLang="zh-CN" sz="3600" b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pic>
        <p:nvPicPr>
          <p:cNvPr id="2" name="图片 1" descr="微信图片_2025-05-19_135847_2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6595" y="144145"/>
            <a:ext cx="1553845" cy="8718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095" y="786765"/>
            <a:ext cx="3079750" cy="374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en-US" sz="3555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СТАТУС ИЗГОТОВЛЕНИЯ ВРК ТИПА </a:t>
            </a:r>
            <a:r>
              <a:rPr lang="en-US" altLang="en-US" sz="3555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  <a:r>
              <a:rPr lang="en-US" altLang="zh-CN" sz="3555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10 </a:t>
            </a:r>
            <a:r>
              <a:rPr lang="ru-RU" altLang="zh-CN" sz="3555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МВТ </a:t>
            </a:r>
            <a:r>
              <a:rPr lang="en-US" altLang="en-US" sz="3555" dirty="0">
                <a:solidFill>
                  <a:schemeClr val="bg1">
                    <a:lumMod val="50000"/>
                  </a:schemeClr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ЛЕДОВОГО</a:t>
            </a:r>
            <a:r>
              <a:rPr lang="en-US" altLang="zh-CN" sz="3555" dirty="0">
                <a:solidFill>
                  <a:schemeClr val="bg1">
                    <a:lumMod val="50000"/>
                  </a:schemeClr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3555" dirty="0">
                <a:solidFill>
                  <a:schemeClr val="bg1">
                    <a:lumMod val="50000"/>
                  </a:schemeClr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КЛАССА</a:t>
            </a:r>
            <a:r>
              <a:rPr lang="ru-RU" altLang="en-US" sz="3555" dirty="0">
                <a:solidFill>
                  <a:schemeClr val="bg1">
                    <a:lumMod val="50000"/>
                  </a:schemeClr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3555" dirty="0">
                <a:solidFill>
                  <a:schemeClr val="bg1">
                    <a:lumMod val="50000"/>
                  </a:schemeClr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PC2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52018" y="1212198"/>
            <a:ext cx="6097904" cy="58928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pic>
        <p:nvPicPr>
          <p:cNvPr id="2" name="图片 1" descr="微信图片_2025-05-19_135847_2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Rectangle 19"/>
          <p:cNvSpPr>
            <a:spLocks noChangeArrowheads="1"/>
          </p:cNvSpPr>
          <p:nvPr/>
        </p:nvSpPr>
        <p:spPr bwMode="auto">
          <a:xfrm>
            <a:off x="2974800" y="298007"/>
            <a:ext cx="624241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ru-RU" altLang="zh-CN" sz="24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СИСТЕМА ЭЛЕКТРОДВИЖЕНИЯ С </a:t>
            </a:r>
            <a:r>
              <a:rPr lang="ru-RU" altLang="zh-CN" sz="24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</a:t>
            </a:r>
            <a:r>
              <a:rPr lang="ru-RU" altLang="zh-CN" sz="24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ТИПА </a:t>
            </a:r>
            <a:r>
              <a:rPr lang="en-US" altLang="zh-CN" sz="24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  <a:endParaRPr lang="en-US" altLang="en-US" sz="2400" b="1" dirty="0">
              <a:solidFill>
                <a:srgbClr val="2F318B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grpSp>
        <p:nvGrpSpPr>
          <p:cNvPr id="3" name="组合 18"/>
          <p:cNvGrpSpPr/>
          <p:nvPr>
            <p:custDataLst>
              <p:tags r:id="rId1"/>
            </p:custDataLst>
          </p:nvPr>
        </p:nvGrpSpPr>
        <p:grpSpPr>
          <a:xfrm>
            <a:off x="1043464" y="1532718"/>
            <a:ext cx="2888615" cy="3483609"/>
            <a:chOff x="164886" y="1063170"/>
            <a:chExt cx="2759253" cy="3628893"/>
          </a:xfrm>
        </p:grpSpPr>
        <p:pic>
          <p:nvPicPr>
            <p:cNvPr id="372" name="图片 4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 rotWithShape="1">
            <a:blip r:embed="rId20"/>
            <a:srcRect l="22276" r="23385"/>
            <a:stretch>
              <a:fillRect/>
            </a:stretch>
          </p:blipFill>
          <p:spPr>
            <a:xfrm>
              <a:off x="164886" y="1063170"/>
              <a:ext cx="2758992" cy="2855685"/>
            </a:xfrm>
            <a:prstGeom prst="rect">
              <a:avLst/>
            </a:prstGeom>
          </p:spPr>
        </p:pic>
        <p:grpSp>
          <p:nvGrpSpPr>
            <p:cNvPr id="4" name="组合 17"/>
            <p:cNvGrpSpPr/>
            <p:nvPr/>
          </p:nvGrpSpPr>
          <p:grpSpPr>
            <a:xfrm>
              <a:off x="164886" y="1063170"/>
              <a:ext cx="2759253" cy="3628893"/>
              <a:chOff x="0" y="1012370"/>
              <a:chExt cx="2759253" cy="3628893"/>
            </a:xfrm>
          </p:grpSpPr>
          <p:sp>
            <p:nvSpPr>
              <p:cNvPr id="374" name="ïṩlîḍè"/>
              <p:cNvSpPr/>
              <p:nvPr>
                <p:custDataLst>
                  <p:tags r:id="rId15"/>
                </p:custDataLst>
              </p:nvPr>
            </p:nvSpPr>
            <p:spPr>
              <a:xfrm>
                <a:off x="0" y="1012370"/>
                <a:ext cx="2758992" cy="3512457"/>
              </a:xfrm>
              <a:prstGeom prst="roundRect">
                <a:avLst>
                  <a:gd name="adj" fmla="val 7462"/>
                </a:avLst>
              </a:prstGeom>
              <a:noFill/>
              <a:ln w="38100">
                <a:solidFill>
                  <a:schemeClr val="accent1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5" name="îṥḻiḓê"/>
              <p:cNvSpPr/>
              <p:nvPr>
                <p:custDataLst>
                  <p:tags r:id="rId16"/>
                </p:custDataLst>
              </p:nvPr>
            </p:nvSpPr>
            <p:spPr>
              <a:xfrm flipV="1">
                <a:off x="0" y="3868055"/>
                <a:ext cx="2758992" cy="656771"/>
              </a:xfrm>
              <a:prstGeom prst="round2SameRect">
                <a:avLst>
                  <a:gd name="adj1" fmla="val 31170"/>
                  <a:gd name="adj2" fmla="val 0"/>
                </a:avLst>
              </a:prstGeom>
              <a:solidFill>
                <a:schemeClr val="accent1"/>
              </a:solid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6" name="ïṣḻîḑe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0" y="3907679"/>
                <a:ext cx="2759253" cy="7335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ru-RU" altLang="en-US" sz="1600" b="1" dirty="0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ВРК типа </a:t>
                </a:r>
                <a:r>
                  <a:rPr lang="en-US" altLang="en-US" sz="1600" b="1" dirty="0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POD</a:t>
                </a:r>
              </a:p>
            </p:txBody>
          </p:sp>
        </p:grpSp>
      </p:grpSp>
      <p:grpSp>
        <p:nvGrpSpPr>
          <p:cNvPr id="5" name="组合 25"/>
          <p:cNvGrpSpPr/>
          <p:nvPr>
            <p:custDataLst>
              <p:tags r:id="rId2"/>
            </p:custDataLst>
          </p:nvPr>
        </p:nvGrpSpPr>
        <p:grpSpPr>
          <a:xfrm>
            <a:off x="4651829" y="1526260"/>
            <a:ext cx="2888342" cy="3371835"/>
            <a:chOff x="687400" y="3774234"/>
            <a:chExt cx="1903400" cy="2222019"/>
          </a:xfrm>
        </p:grpSpPr>
        <p:pic>
          <p:nvPicPr>
            <p:cNvPr id="378" name="图片 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1"/>
            <a:srcRect l="17842" r="16601"/>
            <a:stretch>
              <a:fillRect/>
            </a:stretch>
          </p:blipFill>
          <p:spPr>
            <a:xfrm>
              <a:off x="687400" y="3882264"/>
              <a:ext cx="1903400" cy="1633166"/>
            </a:xfrm>
            <a:prstGeom prst="rect">
              <a:avLst/>
            </a:prstGeom>
          </p:spPr>
        </p:pic>
        <p:grpSp>
          <p:nvGrpSpPr>
            <p:cNvPr id="6" name="组合 21"/>
            <p:cNvGrpSpPr/>
            <p:nvPr/>
          </p:nvGrpSpPr>
          <p:grpSpPr>
            <a:xfrm>
              <a:off x="687400" y="3774234"/>
              <a:ext cx="1903400" cy="2222019"/>
              <a:chOff x="0" y="1012370"/>
              <a:chExt cx="2758992" cy="3512457"/>
            </a:xfrm>
          </p:grpSpPr>
          <p:sp>
            <p:nvSpPr>
              <p:cNvPr id="380" name="ïṩlîḍè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1012370"/>
                <a:ext cx="2758992" cy="3512457"/>
              </a:xfrm>
              <a:prstGeom prst="roundRect">
                <a:avLst>
                  <a:gd name="adj" fmla="val 7462"/>
                </a:avLst>
              </a:prstGeom>
              <a:noFill/>
              <a:ln w="38100">
                <a:solidFill>
                  <a:schemeClr val="accent1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1" name="îṥḻiḓê"/>
              <p:cNvSpPr/>
              <p:nvPr>
                <p:custDataLst>
                  <p:tags r:id="rId12"/>
                </p:custDataLst>
              </p:nvPr>
            </p:nvSpPr>
            <p:spPr>
              <a:xfrm flipV="1">
                <a:off x="0" y="3868055"/>
                <a:ext cx="2758992" cy="656771"/>
              </a:xfrm>
              <a:prstGeom prst="round2SameRect">
                <a:avLst>
                  <a:gd name="adj1" fmla="val 31170"/>
                  <a:gd name="adj2" fmla="val 0"/>
                </a:avLst>
              </a:prstGeom>
              <a:solidFill>
                <a:schemeClr val="accent1"/>
              </a:solid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2" name="ïṣḻîḑe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0" y="3914842"/>
                <a:ext cx="2758992" cy="609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en-US" sz="1600" b="1" dirty="0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Система преобразования </a:t>
                </a:r>
                <a:r>
                  <a:rPr lang="en-US" altLang="en-US" sz="1600" b="1" dirty="0" err="1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частоты</a:t>
                </a:r>
                <a:endParaRPr lang="en-US" altLang="en-US" sz="1600" b="1" dirty="0">
                  <a:solidFill>
                    <a:schemeClr val="bg1"/>
                  </a:solidFill>
                  <a:latin typeface="Open Sans Condensed ExtraBold" pitchFamily="2" charset="0"/>
                  <a:ea typeface="Open Sans Condensed ExtraBold" pitchFamily="2" charset="0"/>
                  <a:cs typeface="Open Sans Condensed ExtraBold" pitchFamily="2" charset="0"/>
                </a:endParaRPr>
              </a:p>
            </p:txBody>
          </p:sp>
        </p:grpSp>
      </p:grpSp>
      <p:grpSp>
        <p:nvGrpSpPr>
          <p:cNvPr id="7" name="组合 32"/>
          <p:cNvGrpSpPr/>
          <p:nvPr>
            <p:custDataLst>
              <p:tags r:id="rId3"/>
            </p:custDataLst>
          </p:nvPr>
        </p:nvGrpSpPr>
        <p:grpSpPr>
          <a:xfrm>
            <a:off x="8260194" y="1531876"/>
            <a:ext cx="2888342" cy="3371835"/>
            <a:chOff x="6500371" y="1256005"/>
            <a:chExt cx="1903400" cy="2222019"/>
          </a:xfrm>
        </p:grpSpPr>
        <p:pic>
          <p:nvPicPr>
            <p:cNvPr id="384" name="图片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2"/>
            <a:srcRect l="19999" r="19997"/>
            <a:stretch>
              <a:fillRect/>
            </a:stretch>
          </p:blipFill>
          <p:spPr>
            <a:xfrm>
              <a:off x="6500371" y="1278249"/>
              <a:ext cx="1903400" cy="1784294"/>
            </a:xfrm>
            <a:prstGeom prst="rect">
              <a:avLst/>
            </a:prstGeom>
          </p:spPr>
        </p:pic>
        <p:grpSp>
          <p:nvGrpSpPr>
            <p:cNvPr id="8" name="组合 28"/>
            <p:cNvGrpSpPr/>
            <p:nvPr/>
          </p:nvGrpSpPr>
          <p:grpSpPr>
            <a:xfrm>
              <a:off x="6500371" y="1256005"/>
              <a:ext cx="1903400" cy="2222019"/>
              <a:chOff x="0" y="1012370"/>
              <a:chExt cx="2758992" cy="3512457"/>
            </a:xfrm>
          </p:grpSpPr>
          <p:sp>
            <p:nvSpPr>
              <p:cNvPr id="386" name="ïṩlîḍè"/>
              <p:cNvSpPr/>
              <p:nvPr>
                <p:custDataLst>
                  <p:tags r:id="rId7"/>
                </p:custDataLst>
              </p:nvPr>
            </p:nvSpPr>
            <p:spPr>
              <a:xfrm>
                <a:off x="0" y="1012370"/>
                <a:ext cx="2758992" cy="3512457"/>
              </a:xfrm>
              <a:prstGeom prst="roundRect">
                <a:avLst>
                  <a:gd name="adj" fmla="val 7462"/>
                </a:avLst>
              </a:prstGeom>
              <a:noFill/>
              <a:ln w="38100">
                <a:solidFill>
                  <a:schemeClr val="accent1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7" name="îṥḻiḓê"/>
              <p:cNvSpPr/>
              <p:nvPr>
                <p:custDataLst>
                  <p:tags r:id="rId8"/>
                </p:custDataLst>
              </p:nvPr>
            </p:nvSpPr>
            <p:spPr>
              <a:xfrm flipV="1">
                <a:off x="0" y="3868055"/>
                <a:ext cx="2758992" cy="656771"/>
              </a:xfrm>
              <a:prstGeom prst="round2SameRect">
                <a:avLst>
                  <a:gd name="adj1" fmla="val 31170"/>
                  <a:gd name="adj2" fmla="val 0"/>
                </a:avLst>
              </a:prstGeom>
              <a:solidFill>
                <a:schemeClr val="accent1"/>
              </a:solid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8" name="ïṣḻîḑe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0" y="4030076"/>
                <a:ext cx="2758992" cy="351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1600" b="1" dirty="0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Система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 </a:t>
                </a:r>
                <a:r>
                  <a:rPr lang="en-US" altLang="en-US" sz="1600" b="1" dirty="0">
                    <a:solidFill>
                      <a:schemeClr val="bg1"/>
                    </a:solidFill>
                    <a:latin typeface="Open Sans Condensed ExtraBold" pitchFamily="2" charset="0"/>
                    <a:ea typeface="Open Sans Condensed ExtraBold" pitchFamily="2" charset="0"/>
                    <a:cs typeface="Open Sans Condensed ExtraBold" pitchFamily="2" charset="0"/>
                  </a:rPr>
                  <a:t>управления</a:t>
                </a:r>
              </a:p>
            </p:txBody>
          </p:sp>
        </p:grpSp>
      </p:grpSp>
      <p:sp>
        <p:nvSpPr>
          <p:cNvPr id="389" name="箭头: 左右 1"/>
          <p:cNvSpPr/>
          <p:nvPr>
            <p:custDataLst>
              <p:tags r:id="rId4"/>
            </p:custDataLst>
          </p:nvPr>
        </p:nvSpPr>
        <p:spPr>
          <a:xfrm>
            <a:off x="3990646" y="3078574"/>
            <a:ext cx="602343" cy="267204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0" name="箭头: 左右 3"/>
          <p:cNvSpPr/>
          <p:nvPr>
            <p:custDataLst>
              <p:tags r:id="rId5"/>
            </p:custDataLst>
          </p:nvPr>
        </p:nvSpPr>
        <p:spPr>
          <a:xfrm>
            <a:off x="7598229" y="3078574"/>
            <a:ext cx="602343" cy="267204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252018" y="742298"/>
            <a:ext cx="6097904" cy="105918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88593" y="742298"/>
            <a:ext cx="6097904" cy="105918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pic>
        <p:nvPicPr>
          <p:cNvPr id="11" name="图片 10" descr="微信图片_2025-05-19_135847_26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Rectangle 19"/>
          <p:cNvSpPr>
            <a:spLocks noChangeArrowheads="1"/>
          </p:cNvSpPr>
          <p:nvPr/>
        </p:nvSpPr>
        <p:spPr bwMode="auto">
          <a:xfrm>
            <a:off x="2760923" y="305728"/>
            <a:ext cx="664476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ru-RU" altLang="en-US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</a:t>
            </a:r>
            <a:r>
              <a:rPr lang="ru-RU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ТИПА </a:t>
            </a:r>
            <a:r>
              <a:rPr lang="en-US" altLang="en-US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  <a: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ru-RU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ЛЕДОВОГО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КЛАССА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zh-CN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PC2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МОЩНОСТЬЮ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zh-CN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10 </a:t>
            </a:r>
            <a:r>
              <a:rPr lang="en-US" altLang="en-US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МВТ</a:t>
            </a:r>
          </a:p>
        </p:txBody>
      </p:sp>
      <p:sp>
        <p:nvSpPr>
          <p:cNvPr id="596" name="文本框 3"/>
          <p:cNvSpPr txBox="1"/>
          <p:nvPr/>
        </p:nvSpPr>
        <p:spPr>
          <a:xfrm>
            <a:off x="4560964" y="1834173"/>
            <a:ext cx="343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altLang="en-US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ОСНОВНЫЕ ХАРАКТЕРИСТИКИ</a:t>
            </a:r>
            <a:endParaRPr lang="en-US" altLang="en-US" b="1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graphicFrame>
        <p:nvGraphicFramePr>
          <p:cNvPr id="597" name="表格 9"/>
          <p:cNvGraphicFramePr/>
          <p:nvPr>
            <p:extLst>
              <p:ext uri="{D42A27DB-BD31-4B8C-83A1-F6EECF244321}">
                <p14:modId xmlns:p14="http://schemas.microsoft.com/office/powerpoint/2010/main" val="3611914406"/>
              </p:ext>
            </p:extLst>
          </p:nvPr>
        </p:nvGraphicFramePr>
        <p:xfrm>
          <a:off x="4719656" y="2507010"/>
          <a:ext cx="6691123" cy="317088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3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2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5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75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en-US" sz="1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Лед</a:t>
                      </a:r>
                      <a:r>
                        <a:rPr lang="ru-RU" altLang="en-US" sz="1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овый</a:t>
                      </a:r>
                      <a:r>
                        <a:rPr lang="en-US" altLang="zh-CN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класс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CN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ICEBREAKER PC2</a:t>
                      </a:r>
                    </a:p>
                  </a:txBody>
                  <a:tcPr marL="10772" marR="1077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98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Номинальная</a:t>
                      </a:r>
                      <a:r>
                        <a:rPr lang="en-US" altLang="zh-CN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мощность</a:t>
                      </a:r>
                      <a:r>
                        <a:rPr lang="en-US" altLang="zh-CN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/</a:t>
                      </a: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напряжение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CN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10 </a:t>
                      </a:r>
                      <a:r>
                        <a:rPr lang="en-US" altLang="en-US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МВ</a:t>
                      </a:r>
                      <a:r>
                        <a:rPr lang="ru-RU" altLang="en-US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т</a:t>
                      </a:r>
                      <a:r>
                        <a:rPr lang="en-US" altLang="zh-CN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/3000 </a:t>
                      </a:r>
                      <a:r>
                        <a:rPr lang="en-US" altLang="en-US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В</a:t>
                      </a:r>
                    </a:p>
                  </a:txBody>
                  <a:tcPr marL="10772" marR="1077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16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Класс</a:t>
                      </a:r>
                      <a:r>
                        <a:rPr lang="en-US" altLang="zh-CN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изоляции</a:t>
                      </a:r>
                      <a:r>
                        <a:rPr lang="en-US" altLang="zh-CN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двигателя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en-US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Класс</a:t>
                      </a:r>
                      <a:r>
                        <a:rPr lang="en-US" altLang="zh-CN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H</a:t>
                      </a:r>
                    </a:p>
                  </a:txBody>
                  <a:tcPr marL="10772" marR="1077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Л</a:t>
                      </a:r>
                      <a:r>
                        <a:rPr lang="en-US" altLang="en-US" sz="1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окализаци</a:t>
                      </a:r>
                      <a:r>
                        <a:rPr lang="ru-RU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я производства</a:t>
                      </a:r>
                      <a:endParaRPr lang="en-US" altLang="en-US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Condensed ExtraBold" pitchFamily="2" charset="0"/>
                        <a:ea typeface="Open Sans Condensed ExtraBold" pitchFamily="2" charset="0"/>
                        <a:cs typeface="Open Sans Condensed ExtraBold" pitchFamily="2" charset="0"/>
                      </a:endParaRP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CN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100%</a:t>
                      </a:r>
                    </a:p>
                  </a:txBody>
                  <a:tcPr marL="10772" marR="1077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4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Сертификация</a:t>
                      </a:r>
                      <a:r>
                        <a:rPr lang="en-US" altLang="zh-CN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продукции</a:t>
                      </a:r>
                    </a:p>
                  </a:txBody>
                  <a:tcPr marL="10772" marR="1077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CCS</a:t>
                      </a:r>
                      <a:endParaRPr lang="en-US" altLang="en-US" sz="1800" b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Condensed ExtraBold" pitchFamily="2" charset="0"/>
                        <a:ea typeface="Open Sans Condensed ExtraBold" pitchFamily="2" charset="0"/>
                        <a:cs typeface="Open Sans Condensed ExtraBold" pitchFamily="2" charset="0"/>
                      </a:endParaRPr>
                    </a:p>
                  </a:txBody>
                  <a:tcPr marL="10772" marR="1077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98" name="图片 2"/>
          <p:cNvPicPr>
            <a:picLocks noChangeAspect="1"/>
          </p:cNvPicPr>
          <p:nvPr/>
        </p:nvPicPr>
        <p:blipFill rotWithShape="1">
          <a:blip r:embed="rId3"/>
          <a:srcRect l="25620" r="28326"/>
          <a:stretch>
            <a:fillRect/>
          </a:stretch>
        </p:blipFill>
        <p:spPr>
          <a:xfrm>
            <a:off x="655153" y="1485423"/>
            <a:ext cx="3490794" cy="426307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52018" y="742298"/>
            <a:ext cx="6097904" cy="105918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88593" y="742298"/>
            <a:ext cx="6097904" cy="105918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pic>
        <p:nvPicPr>
          <p:cNvPr id="4" name="图片 3" descr="微信图片_2025-05-19_135847_2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-38100" y="148097"/>
            <a:ext cx="12192000" cy="4766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altLang="en-US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 </a:t>
            </a:r>
            <a:r>
              <a:rPr lang="ru-RU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ТИПА </a:t>
            </a:r>
            <a:r>
              <a:rPr lang="en-US" altLang="en-US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  <a:r>
              <a:rPr lang="en-US" altLang="zh-CN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W10M PC2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КЛАССА</a:t>
            </a:r>
            <a:b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</a:b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МОЩНОСТЬЮ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zh-CN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10 </a:t>
            </a:r>
            <a:r>
              <a:rPr lang="en-US" altLang="en-US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МВТ</a:t>
            </a:r>
            <a:r>
              <a:rPr lang="en-US" altLang="zh-CN" sz="2000" b="1" dirty="0">
                <a:solidFill>
                  <a:srgbClr val="2F318B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br>
              <a:rPr lang="ru-RU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</a:b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(</a:t>
            </a:r>
            <a:r>
              <a:rPr lang="en-US" altLang="en-US" sz="2000" b="1" dirty="0" err="1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Сравнение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VI2300 </a:t>
            </a:r>
            <a:r>
              <a:rPr lang="en-US" altLang="en-US" sz="2000" b="1" dirty="0" err="1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компании</a:t>
            </a:r>
            <a:r>
              <a:rPr lang="en-US" altLang="zh-CN" sz="2000" b="1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ABB)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17435"/>
              </p:ext>
            </p:extLst>
          </p:nvPr>
        </p:nvGraphicFramePr>
        <p:xfrm>
          <a:off x="5406390" y="1535430"/>
          <a:ext cx="5982335" cy="4140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3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240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Категория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VI2300 Pod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5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18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Вес</a:t>
                      </a:r>
                      <a:r>
                        <a:rPr lang="en-US" altLang="zh-CN" sz="18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двигательного</a:t>
                      </a:r>
                      <a:r>
                        <a:rPr lang="en-US" altLang="zh-CN" sz="18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18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модуля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kern="1200" dirty="0">
                          <a:solidFill>
                            <a:srgbClr val="C00000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278 000 </a:t>
                      </a:r>
                      <a:r>
                        <a:rPr lang="en-US" altLang="en-US" sz="2000" b="0" kern="1200" dirty="0">
                          <a:solidFill>
                            <a:srgbClr val="C00000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кг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Вес</a:t>
                      </a:r>
                      <a:r>
                        <a:rPr lang="en-US" altLang="zh-CN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рулевого</a:t>
                      </a:r>
                      <a:r>
                        <a:rPr lang="en-US" altLang="zh-CN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модуля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kern="1200" dirty="0">
                          <a:solidFill>
                            <a:schemeClr val="dk1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172,000 </a:t>
                      </a:r>
                      <a:r>
                        <a:rPr lang="en-US" altLang="en-US" sz="2000" b="0" kern="1200" dirty="0">
                          <a:solidFill>
                            <a:schemeClr val="dk1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кг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Вес</a:t>
                      </a:r>
                      <a:r>
                        <a:rPr lang="en-US" altLang="zh-CN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вспомогательного</a:t>
                      </a:r>
                      <a:r>
                        <a:rPr lang="en-US" altLang="zh-CN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2000" b="0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модуля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kern="1200" dirty="0">
                          <a:solidFill>
                            <a:schemeClr val="dk1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14,000 </a:t>
                      </a:r>
                      <a:r>
                        <a:rPr lang="en-US" altLang="en-US" sz="2000" b="0" kern="1200" dirty="0">
                          <a:solidFill>
                            <a:schemeClr val="dk1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кг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2000" b="1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Общий</a:t>
                      </a:r>
                      <a:r>
                        <a:rPr lang="en-US" altLang="zh-CN" sz="2000" b="1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 </a:t>
                      </a:r>
                      <a:r>
                        <a:rPr lang="en-US" altLang="en-US" sz="2000" b="1" kern="100" dirty="0"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вес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CN" sz="2000" b="0" kern="1200" dirty="0">
                          <a:solidFill>
                            <a:srgbClr val="C00000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464 000 </a:t>
                      </a:r>
                      <a:r>
                        <a:rPr lang="en-US" altLang="en-US" sz="2000" b="0" kern="1200" dirty="0">
                          <a:solidFill>
                            <a:srgbClr val="C00000"/>
                          </a:solidFill>
                          <a:effectLst/>
                          <a:latin typeface="Open Sans Condensed ExtraBold" pitchFamily="2" charset="0"/>
                          <a:ea typeface="Open Sans Condensed ExtraBold" pitchFamily="2" charset="0"/>
                          <a:cs typeface="Open Sans Condensed ExtraBold" pitchFamily="2" charset="0"/>
                        </a:rPr>
                        <a:t>кг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83" y="1218095"/>
            <a:ext cx="3760304" cy="501373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88593" y="520683"/>
            <a:ext cx="6097904" cy="1280795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en-US" altLang="zh-CN" sz="1600" b="1" i="1" noProof="0" dirty="0">
                <a:ln>
                  <a:noFill/>
                </a:ln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788910" y="778510"/>
            <a:ext cx="6097905" cy="610870"/>
          </a:xfrm>
          <a:prstGeom prst="rect">
            <a:avLst/>
          </a:prstGeom>
          <a:noFill/>
        </p:spPr>
        <p:txBody>
          <a:bodyPr wrap="square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安</a:t>
            </a:r>
            <a:r>
              <a:rPr lang="en-US" altLang="zh-CN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润</a:t>
            </a:r>
            <a:r>
              <a:rPr lang="en-US" altLang="zh-CN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新</a:t>
            </a:r>
            <a:br>
              <a:rPr lang="en-US" altLang="zh-CN" sz="1100" b="1" i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</a:b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pic>
        <p:nvPicPr>
          <p:cNvPr id="4" name="图片 3" descr="微信图片_2025-05-19_135847_2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114800" y="1284868"/>
            <a:ext cx="8077200" cy="1325563"/>
          </a:xfrm>
        </p:spPr>
        <p:txBody>
          <a:bodyPr/>
          <a:lstStyle/>
          <a:p>
            <a:r>
              <a:rPr lang="ru-RU" altLang="en-US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РЕФЕРЕНЦИИ</a:t>
            </a:r>
            <a:endParaRPr lang="en-US" altLang="en-US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88593" y="935973"/>
            <a:ext cx="6097904" cy="865505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  <p:pic>
        <p:nvPicPr>
          <p:cNvPr id="2" name="图片 1" descr="微信图片_2025-05-19_135847_2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917575"/>
            <a:ext cx="3694113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34"/>
          <a:stretch>
            <a:fillRect/>
          </a:stretch>
        </p:blipFill>
        <p:spPr bwMode="auto">
          <a:xfrm>
            <a:off x="3863975" y="914400"/>
            <a:ext cx="344805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4565650"/>
            <a:ext cx="370363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3595688"/>
            <a:ext cx="2398713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700" y="957263"/>
            <a:ext cx="3148013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4" r="5972" b="21523"/>
          <a:stretch>
            <a:fillRect/>
          </a:stretch>
        </p:blipFill>
        <p:spPr bwMode="auto">
          <a:xfrm>
            <a:off x="8775700" y="4724400"/>
            <a:ext cx="3148013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67"/>
          <a:stretch>
            <a:fillRect/>
          </a:stretch>
        </p:blipFill>
        <p:spPr bwMode="auto">
          <a:xfrm>
            <a:off x="8775700" y="3009900"/>
            <a:ext cx="314801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val="440841189"/>
              </p:ext>
            </p:extLst>
          </p:nvPr>
        </p:nvGraphicFramePr>
        <p:xfrm>
          <a:off x="5517515" y="2774950"/>
          <a:ext cx="4053840" cy="2854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125736" y="363062"/>
            <a:ext cx="827390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en-US" sz="2800" b="1" dirty="0">
                <a:solidFill>
                  <a:srgbClr val="004098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  <a:sym typeface="+mn-ea"/>
              </a:rPr>
              <a:t>ТИПОВЫЕ РЕШЕНИЯ</a:t>
            </a:r>
            <a:endParaRPr lang="en-US" altLang="en-US" sz="2800" b="1" dirty="0">
              <a:solidFill>
                <a:srgbClr val="004098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88593" y="352408"/>
            <a:ext cx="6097904" cy="164719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ARS</a:t>
            </a:r>
            <a:r>
              <a:rPr lang="en-US" altLang="zh-CN" sz="1600" b="1" i="1" noProof="0" dirty="0">
                <a:ln>
                  <a:noFill/>
                </a:ln>
                <a:solidFill>
                  <a:srgbClr val="2F318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MARINE </a:t>
            </a:r>
            <a:br>
              <a:rPr lang="en-US" altLang="zh-CN" sz="1600" b="1" i="1" noProof="0" dirty="0">
                <a:ln>
                  <a:noFill/>
                </a:ln>
                <a:solidFill>
                  <a:srgbClr val="2F318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安</a:t>
            </a:r>
            <a:r>
              <a:rPr lang="en-US" altLang="zh-CN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润</a:t>
            </a:r>
            <a:r>
              <a:rPr lang="en-US" altLang="zh-CN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05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新</a:t>
            </a:r>
            <a:br>
              <a:rPr lang="en-US" altLang="zh-CN" sz="1100" b="1" i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</a:br>
            <a:r>
              <a:rPr kumimoji="0" lang="en-US" altLang="zh-CN" sz="1400" b="1" kern="1600" spc="8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</a:b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  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kumimoji="0" lang="en-US" altLang="zh-CN" sz="3600" b="1" i="1" kern="1200" cap="none" spc="0" normalizeH="0" baseline="0" noProof="0" dirty="0">
                <a:solidFill>
                  <a:srgbClr val="2F318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alibri" panose="020F050202020403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" b="30121"/>
          <a:stretch>
            <a:fillRect/>
          </a:stretch>
        </p:blipFill>
        <p:spPr>
          <a:xfrm>
            <a:off x="813447" y="1219200"/>
            <a:ext cx="3142006" cy="180761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25170" y="3162935"/>
            <a:ext cx="323028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Среднеразмерный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буй</a:t>
            </a:r>
            <a:r>
              <a:rPr lang="ru-RU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-</a:t>
            </a:r>
            <a:r>
              <a:rPr lang="en-US" altLang="en-US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тендер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1200T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04532" y="3149600"/>
            <a:ext cx="31420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Крупный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ледокольный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буй</a:t>
            </a:r>
            <a:r>
              <a:rPr lang="en-US" altLang="zh-CN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-</a:t>
            </a:r>
            <a:r>
              <a:rPr lang="en-US" altLang="en-US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тендер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2000T       </a:t>
            </a:r>
            <a:endParaRPr lang="zh-CN" altLang="en-US" b="1" dirty="0">
              <a:latin typeface="Open Sans SemiCondensed Medium" pitchFamily="2" charset="0"/>
              <a:cs typeface="Open Sans SemiCondensed Medium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03054" y="3105834"/>
            <a:ext cx="376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Судно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для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ликвидации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разливов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нефти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25"/>
          <a:stretch>
            <a:fillRect/>
          </a:stretch>
        </p:blipFill>
        <p:spPr>
          <a:xfrm>
            <a:off x="4404532" y="1219201"/>
            <a:ext cx="3142005" cy="181346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903054" y="3912994"/>
            <a:ext cx="3791042" cy="2566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отвеча</a:t>
            </a: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ю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специфическим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требованиям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,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предъявляемым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служебным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судам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для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патрулирования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выполнения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оперативных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задач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,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характеризу</a:t>
            </a: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ю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тся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высокой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комплексной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эксплуатационной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эффективностью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отличными</a:t>
            </a: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маневренными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характеристиками</a:t>
            </a:r>
          </a:p>
        </p:txBody>
      </p:sp>
      <p:pic>
        <p:nvPicPr>
          <p:cNvPr id="19" name="图片 18" descr="885-2.jpg"/>
          <p:cNvPicPr>
            <a:picLocks noChangeAspect="1"/>
          </p:cNvPicPr>
          <p:nvPr/>
        </p:nvPicPr>
        <p:blipFill>
          <a:blip r:embed="rId6"/>
          <a:srcRect t="16498" b="15155"/>
          <a:stretch>
            <a:fillRect/>
          </a:stretch>
        </p:blipFill>
        <p:spPr>
          <a:xfrm>
            <a:off x="813447" y="3912994"/>
            <a:ext cx="3142006" cy="18076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5773" y="3912867"/>
            <a:ext cx="3171237" cy="18076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198709" y="333025"/>
            <a:ext cx="827390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en-US" sz="2800" b="1" dirty="0">
                <a:solidFill>
                  <a:srgbClr val="004098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  <a:sym typeface="+mn-ea"/>
              </a:rPr>
              <a:t>ТИ</a:t>
            </a:r>
            <a:r>
              <a:rPr lang="ru-RU" altLang="en-US" sz="2800" b="1" dirty="0">
                <a:solidFill>
                  <a:srgbClr val="004098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  <a:sym typeface="+mn-ea"/>
              </a:rPr>
              <a:t>ПОВЫЕ РЕШЕНИЯ</a:t>
            </a:r>
            <a:endParaRPr lang="en-US" altLang="en-US" sz="2800" b="1" dirty="0">
              <a:solidFill>
                <a:srgbClr val="004098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894" y="1297964"/>
            <a:ext cx="3179623" cy="1727171"/>
          </a:xfrm>
          <a:prstGeom prst="rect">
            <a:avLst/>
          </a:prstGeom>
        </p:spPr>
      </p:pic>
      <p:pic>
        <p:nvPicPr>
          <p:cNvPr id="5" name="图片 4" descr="微信图片_2025-05-19_135847_2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973945" y="75501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47725" y="3077210"/>
            <a:ext cx="3807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Земснаряд со всасывающим бункером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CSSC Haigong 101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37710" y="3129915"/>
            <a:ext cx="2995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Морская</a:t>
            </a:r>
            <a:r>
              <a:rPr lang="ru-RU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нефтяная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платформа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Абу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-</a:t>
            </a:r>
            <a:r>
              <a:rPr lang="en-US" altLang="en-US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Даби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13725" y="2997853"/>
            <a:ext cx="3270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defRPr>
            </a:lvl1pPr>
          </a:lstStyle>
          <a:p>
            <a:r>
              <a:rPr lang="en-US" altLang="en-US" dirty="0" err="1"/>
              <a:t>Морская</a:t>
            </a:r>
            <a:r>
              <a:rPr lang="en-US" altLang="zh-CN" dirty="0"/>
              <a:t> </a:t>
            </a:r>
            <a:r>
              <a:rPr lang="en-US" altLang="en-US" dirty="0" err="1"/>
              <a:t>платформа</a:t>
            </a:r>
            <a:r>
              <a:rPr lang="en-US" altLang="zh-CN" dirty="0"/>
              <a:t> </a:t>
            </a:r>
            <a:r>
              <a:rPr lang="ru-RU" altLang="zh-CN" dirty="0"/>
              <a:t>для установки ветрогенераторов </a:t>
            </a:r>
            <a:r>
              <a:rPr lang="en-US" altLang="zh-CN" dirty="0" err="1"/>
              <a:t>Huaerchen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174" y="5614536"/>
            <a:ext cx="349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Судно для обслуживания и установки платформ 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6000HP PSV 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35"/>
          <a:stretch>
            <a:fillRect/>
          </a:stretch>
        </p:blipFill>
        <p:spPr>
          <a:xfrm>
            <a:off x="847734" y="1243464"/>
            <a:ext cx="3094604" cy="17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996" y="1243464"/>
            <a:ext cx="3002552" cy="18076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61268" y="1243464"/>
            <a:ext cx="1771569" cy="180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17" y="3767613"/>
            <a:ext cx="3021866" cy="1856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6038" y="3767613"/>
            <a:ext cx="2931510" cy="185666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4504690" y="5626735"/>
            <a:ext cx="370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Судно для обслуживания и установки платформ </a:t>
            </a:r>
            <a:r>
              <a:rPr lang="en-US" altLang="zh-CN" b="1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4000HP Dual</a:t>
            </a:r>
            <a:endParaRPr lang="en-US" altLang="en-US" b="1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13725" y="4047232"/>
            <a:ext cx="3709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отвеча</a:t>
            </a: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ю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требованиям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эксплуатации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сложных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морских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условиях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,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имеет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высокую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скорость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реакции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различных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рабочих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условиях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,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прост</a:t>
            </a: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ы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управлении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отвеча</a:t>
            </a:r>
            <a:r>
              <a:rPr lang="ru-RU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ю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требованиям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динамического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позиционирования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морских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инженерных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судов</a:t>
            </a:r>
            <a:r>
              <a:rPr lang="en-US" altLang="zh-CN" sz="16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.</a:t>
            </a:r>
          </a:p>
        </p:txBody>
      </p:sp>
      <p:pic>
        <p:nvPicPr>
          <p:cNvPr id="2" name="图片 1" descr="微信图片_2025-05-19_135847_2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  <p:sp>
        <p:nvSpPr>
          <p:cNvPr id="20" name="文本框 1">
            <a:extLst>
              <a:ext uri="{FF2B5EF4-FFF2-40B4-BE49-F238E27FC236}">
                <a16:creationId xmlns:a16="http://schemas.microsoft.com/office/drawing/2014/main" id="{3472CAB1-30DC-4070-A97A-5FFDE349F6E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98709" y="333025"/>
            <a:ext cx="827390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en-US" sz="2800" b="1" dirty="0">
                <a:solidFill>
                  <a:srgbClr val="004098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  <a:sym typeface="+mn-ea"/>
              </a:rPr>
              <a:t>ТИ</a:t>
            </a:r>
            <a:r>
              <a:rPr lang="ru-RU" altLang="en-US" sz="2800" b="1" dirty="0">
                <a:solidFill>
                  <a:srgbClr val="004098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  <a:sym typeface="+mn-ea"/>
              </a:rPr>
              <a:t>ПОВЫЕ РЕШЕНИЯ</a:t>
            </a:r>
            <a:endParaRPr lang="en-US" altLang="en-US" sz="2800" b="1" dirty="0">
              <a:solidFill>
                <a:srgbClr val="004098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5156" y="74705"/>
            <a:ext cx="8150033" cy="1155700"/>
          </a:xfrm>
        </p:spPr>
        <p:txBody>
          <a:bodyPr>
            <a:normAutofit/>
          </a:bodyPr>
          <a:lstStyle/>
          <a:p>
            <a:pPr algn="l"/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ЗНАКОМСТВО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ПРОЕКТАМИ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712-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ГО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НАУЧНО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-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ИССЛЕДОВАТЕЛЬСКОГО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ИНСТИТУТА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СОЗДАНИЮ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ru-RU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 ТИПА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511" y="1088639"/>
            <a:ext cx="10515600" cy="4351338"/>
          </a:xfrm>
        </p:spPr>
        <p:txBody>
          <a:bodyPr/>
          <a:lstStyle/>
          <a:p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Проекты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области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крупных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судов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 </a:t>
            </a:r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 типа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POD</a:t>
            </a:r>
          </a:p>
        </p:txBody>
      </p:sp>
      <p:pic>
        <p:nvPicPr>
          <p:cNvPr id="9" name="图片 14" descr="http://128.12.155.22/cms/cms/content/downloadAttachment.ser?attachmentId=&amp;path=/712/cms/CMSCONTENT/20180823/fce75d99a11a402e9fc5d4c09a6fff8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1" t="15855" r="13586"/>
          <a:stretch>
            <a:fillRect/>
          </a:stretch>
        </p:blipFill>
        <p:spPr bwMode="auto">
          <a:xfrm>
            <a:off x="4896739" y="1722613"/>
            <a:ext cx="2647245" cy="367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63500" y="5511165"/>
            <a:ext cx="82016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Контейнеровоз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«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Renjian Zhuhai</a:t>
            </a:r>
            <a:r>
              <a:rPr lang="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»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2400TEU - 1.1MW Pod</a:t>
            </a:r>
          </a:p>
        </p:txBody>
      </p:sp>
      <p:sp>
        <p:nvSpPr>
          <p:cNvPr id="21" name="Rectangle 6"/>
          <p:cNvSpPr txBox="1"/>
          <p:nvPr/>
        </p:nvSpPr>
        <p:spPr bwMode="auto">
          <a:xfrm>
            <a:off x="7607495" y="1962951"/>
            <a:ext cx="4676494" cy="447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Дата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доставки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май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2018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Количество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1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комплект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1,1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МВт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Диаметр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3.9m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Скорость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вращения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116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/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мин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Двигатель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синхронный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постоянным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магнит</a:t>
            </a:r>
            <a:r>
              <a:rPr lang="ru-RU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ами</a:t>
            </a:r>
            <a:endParaRPr lang="en-US" altLang="en-US" sz="22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endParaRPr lang="en-US" altLang="zh-CN" sz="22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pic>
        <p:nvPicPr>
          <p:cNvPr id="8" name="e73101182901e1f91c7ef1c0739a93b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" y="1722613"/>
            <a:ext cx="4833229" cy="3739245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pic>
        <p:nvPicPr>
          <p:cNvPr id="4" name="图片 3" descr="微信图片_2025-05-19_135847_26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46416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4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5" repeatCount="200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7811" y="1241039"/>
            <a:ext cx="10515600" cy="744079"/>
          </a:xfrm>
        </p:spPr>
        <p:txBody>
          <a:bodyPr/>
          <a:lstStyle/>
          <a:p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Проекты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области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крупных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судов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 </a:t>
            </a:r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 типа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POD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3511" y="5223749"/>
            <a:ext cx="7499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Пассажирский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полностью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электрический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паром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«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MV Junlv 300</a:t>
            </a:r>
            <a:r>
              <a:rPr lang="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»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- </a:t>
            </a:r>
            <a:r>
              <a:rPr lang="ru-RU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 двигательной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установк</a:t>
            </a:r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 200 кВт</a:t>
            </a:r>
            <a:endParaRPr lang="en-US" altLang="en-US" sz="24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sp>
        <p:nvSpPr>
          <p:cNvPr id="21" name="Rectangle 6"/>
          <p:cNvSpPr txBox="1"/>
          <p:nvPr/>
        </p:nvSpPr>
        <p:spPr bwMode="auto">
          <a:xfrm>
            <a:off x="7697576" y="2099832"/>
            <a:ext cx="45907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Дата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поставки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Октябрь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2019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Количество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комплекта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200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кВт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Диаметр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0.9m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Скорость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вращения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726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/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мин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Двигател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синхронны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е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постоянным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магнит</a:t>
            </a:r>
            <a:r>
              <a:rPr lang="ru-RU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ами</a:t>
            </a:r>
            <a:endParaRPr lang="en-US" altLang="en-US" sz="22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2" t="15500" r="40838" b="119"/>
          <a:stretch>
            <a:fillRect/>
          </a:stretch>
        </p:blipFill>
        <p:spPr bwMode="auto">
          <a:xfrm>
            <a:off x="-35613" y="1878189"/>
            <a:ext cx="2451809" cy="3141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30143d2c12210c4451ed1ac9d759d89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54346" y="1878189"/>
            <a:ext cx="5108778" cy="3154039"/>
          </a:xfrm>
          <a:prstGeom prst="rect">
            <a:avLst/>
          </a:prstGeom>
        </p:spPr>
      </p:pic>
      <p:pic>
        <p:nvPicPr>
          <p:cNvPr id="5" name="图片 4" descr="微信图片_2025-05-19_135847_26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F7393CCB-4B54-4134-8FD3-F116EB7CC1E8}"/>
              </a:ext>
            </a:extLst>
          </p:cNvPr>
          <p:cNvSpPr txBox="1">
            <a:spLocks/>
          </p:cNvSpPr>
          <p:nvPr/>
        </p:nvSpPr>
        <p:spPr>
          <a:xfrm>
            <a:off x="1795156" y="74705"/>
            <a:ext cx="8150033" cy="1155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42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ЗНАКОМСТВО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ПРОЕКТАМИ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712-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ГО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НАУЧНО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-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ИССЛЕДОВАТЕЛЬСКОГО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ИНСТИТУТА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ПО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СОЗДАНИЮ</a:t>
            </a:r>
            <a:r>
              <a:rPr lang="en-US" altLang="zh-CN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ru-RU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 ТИПА </a:t>
            </a:r>
            <a:r>
              <a:rPr lang="en-US" altLang="en-US" sz="200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  <a:endParaRPr lang="en-US" altLang="en-US" sz="20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511" y="942589"/>
            <a:ext cx="10515600" cy="744079"/>
          </a:xfrm>
        </p:spPr>
        <p:txBody>
          <a:bodyPr/>
          <a:lstStyle/>
          <a:p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Проекты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области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крупных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судов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 </a:t>
            </a:r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 типа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POD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2865" y="5364687"/>
            <a:ext cx="798442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Полностью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электрический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паром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«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MV Liji 01</a:t>
            </a:r>
            <a:r>
              <a:rPr lang="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»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на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200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пассажиров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- </a:t>
            </a:r>
            <a:r>
              <a:rPr lang="ru-RU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 двигательной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установк</a:t>
            </a:r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 125 кВт</a:t>
            </a:r>
            <a:endParaRPr lang="en-US" altLang="en-US" sz="24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sp>
        <p:nvSpPr>
          <p:cNvPr id="21" name="Rectangle 6"/>
          <p:cNvSpPr txBox="1"/>
          <p:nvPr/>
        </p:nvSpPr>
        <p:spPr bwMode="auto">
          <a:xfrm>
            <a:off x="7273290" y="1801495"/>
            <a:ext cx="5335905" cy="403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Дата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поставки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ноябрь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2021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года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Количество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комплекта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125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кВт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Диаметр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0.9m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Скорость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вращения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b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</a:b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490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/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мин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Двигател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синхронны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е</a:t>
            </a:r>
            <a:b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</a:b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постоянным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магнит</a:t>
            </a:r>
            <a:r>
              <a:rPr lang="ru-RU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ами</a:t>
            </a:r>
            <a:endParaRPr lang="en-US" altLang="en-US" sz="22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53655"/>
          <a:stretch>
            <a:fillRect/>
          </a:stretch>
        </p:blipFill>
        <p:spPr>
          <a:xfrm>
            <a:off x="108674" y="1590530"/>
            <a:ext cx="2264045" cy="36653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4" y="1602120"/>
            <a:ext cx="4871680" cy="3653760"/>
          </a:xfrm>
          <a:prstGeom prst="rect">
            <a:avLst/>
          </a:prstGeom>
        </p:spPr>
      </p:pic>
      <p:pic>
        <p:nvPicPr>
          <p:cNvPr id="4" name="图片 3" descr="微信图片_2025-05-19_135847_2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3957F423-637A-4225-AC48-FF4063348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56" y="74705"/>
            <a:ext cx="8150033" cy="1155700"/>
          </a:xfrm>
        </p:spPr>
        <p:txBody>
          <a:bodyPr>
            <a:normAutofit/>
          </a:bodyPr>
          <a:lstStyle/>
          <a:p>
            <a:pPr algn="l"/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ЗНАКОМСТВО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ПРОЕКТАМИ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712-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ГО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НАУЧНО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-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ИССЛЕДОВАТЕЛЬСКОГО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ИНСТИТУТА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СОЗДАНИЮ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ru-RU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 ТИПА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511" y="1006089"/>
            <a:ext cx="10515600" cy="744079"/>
          </a:xfrm>
        </p:spPr>
        <p:txBody>
          <a:bodyPr/>
          <a:lstStyle/>
          <a:p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Проекты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области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крупных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судов</a:t>
            </a:r>
            <a:r>
              <a:rPr lang="en-US" altLang="zh-CN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 </a:t>
            </a:r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 типа </a:t>
            </a:r>
            <a:r>
              <a:rPr lang="en-US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POD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0126" y="5462737"/>
            <a:ext cx="117489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 типа 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POD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мощностью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3,15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МВт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,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установленная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на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большом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грузовом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транспортном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судне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«</a:t>
            </a:r>
            <a:r>
              <a:rPr lang="en-US" altLang="en-US" sz="2400" kern="1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Хайнань</a:t>
            </a:r>
            <a:r>
              <a:rPr lang="en-US" altLang="zh-CN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400" kern="1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Ючжоу</a:t>
            </a:r>
            <a:r>
              <a:rPr lang="ru-RU" altLang="en-US" sz="2400" kern="1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»</a:t>
            </a:r>
            <a:endParaRPr lang="en-US" altLang="en-US" sz="2400" kern="1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sp>
        <p:nvSpPr>
          <p:cNvPr id="21" name="Rectangle 6"/>
          <p:cNvSpPr txBox="1"/>
          <p:nvPr/>
        </p:nvSpPr>
        <p:spPr bwMode="auto">
          <a:xfrm>
            <a:off x="6966585" y="1993900"/>
            <a:ext cx="5225415" cy="405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Дата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поставки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Октябрь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2022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Количество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два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комплекта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Мощность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ВРК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3,15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МВт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Диаметр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3</a:t>
            </a:r>
            <a:r>
              <a:rPr lang="ru-RU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,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09m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Скорость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вращения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винта</a:t>
            </a:r>
            <a: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  <a:t>：</a:t>
            </a:r>
            <a:br>
              <a:rPr lang="zh-CN" altLang="en-US" sz="2200" dirty="0">
                <a:latin typeface="Open Sans SemiCondensed Medium" pitchFamily="2" charset="0"/>
                <a:ea typeface="微软雅黑 Light" panose="020B0502040204020203" pitchFamily="34" charset="-122"/>
                <a:cs typeface="Open Sans SemiCondensed Medium" pitchFamily="2" charset="0"/>
              </a:rPr>
            </a:b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205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об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/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мин</a:t>
            </a:r>
          </a:p>
          <a:p>
            <a:pPr marL="457200" indent="-457200" eaLnBrk="1" hangingPunct="1"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Двигател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: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синхронны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е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с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постоянным</a:t>
            </a:r>
            <a:r>
              <a:rPr lang="ru-RU" altLang="en-US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и</a:t>
            </a:r>
            <a:r>
              <a:rPr lang="en-US" altLang="zh-CN" sz="22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 </a:t>
            </a:r>
            <a:r>
              <a:rPr lang="en-US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магнит</a:t>
            </a:r>
            <a:r>
              <a:rPr lang="ru-RU" altLang="en-US" sz="2200" dirty="0" err="1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ами</a:t>
            </a:r>
            <a:endParaRPr lang="en-US" altLang="en-US" sz="22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  <p:pic>
        <p:nvPicPr>
          <p:cNvPr id="7" name="图片 6" descr="D:\吊舱推进\3MW华西海工\照片\3MW吊舱5.jpg"/>
          <p:cNvPicPr>
            <a:picLocks noChangeAspect="1"/>
          </p:cNvPicPr>
          <p:nvPr/>
        </p:nvPicPr>
        <p:blipFill>
          <a:blip r:embed="rId3" cstate="print"/>
          <a:srcRect t="3158" r="23024"/>
          <a:stretch>
            <a:fillRect/>
          </a:stretch>
        </p:blipFill>
        <p:spPr bwMode="auto">
          <a:xfrm>
            <a:off x="1046345" y="1867726"/>
            <a:ext cx="5049683" cy="357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 descr="微信图片_2025-05-19_135847_2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44063E5D-51AC-4453-97CA-BE12EF5D3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56" y="74705"/>
            <a:ext cx="8150033" cy="1155700"/>
          </a:xfrm>
        </p:spPr>
        <p:txBody>
          <a:bodyPr>
            <a:normAutofit/>
          </a:bodyPr>
          <a:lstStyle/>
          <a:p>
            <a:pPr algn="l"/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ЗНАКОМСТВО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ПРОЕКТАМИ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712-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ГО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НАУЧНО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-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ИССЛЕДОВАТЕЛЬСКОГО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ИНСТИТУТА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ПО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СОЗДАНИЮ</a:t>
            </a:r>
            <a:r>
              <a:rPr lang="en-US" altLang="zh-CN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 </a:t>
            </a:r>
            <a:r>
              <a:rPr lang="ru-RU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ВРК ТИПА </a:t>
            </a:r>
            <a:r>
              <a:rPr lang="en-US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POD</a:t>
            </a:r>
          </a:p>
        </p:txBody>
      </p:sp>
    </p:spTree>
    <p:extLst>
      <p:ext uri="{BB962C8B-B14F-4D97-AF65-F5344CB8AC3E}">
        <p14:creationId xmlns:p14="http://schemas.microsoft.com/office/powerpoint/2010/main" val="4118484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D799E2-D72B-4536-85FE-F58F9D450A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381"/>
          <a:stretch/>
        </p:blipFill>
        <p:spPr>
          <a:xfrm>
            <a:off x="666091" y="2648885"/>
            <a:ext cx="7620000" cy="3506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 descr="微信图片_2025-05-19_135847_2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010" y="125095"/>
            <a:ext cx="1554480" cy="8718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73945" y="748665"/>
            <a:ext cx="172783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</a:pP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安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润</a:t>
            </a:r>
            <a:r>
              <a:rPr lang="en-US" altLang="zh-CN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900" b="1" dirty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44063E5D-51AC-4453-97CA-BE12EF5D3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56" y="74705"/>
            <a:ext cx="8150033" cy="1155700"/>
          </a:xfrm>
        </p:spPr>
        <p:txBody>
          <a:bodyPr>
            <a:normAutofit/>
          </a:bodyPr>
          <a:lstStyle/>
          <a:p>
            <a:pPr algn="l"/>
            <a:r>
              <a:rPr lang="ru-RU" altLang="en-US" sz="2000" dirty="0"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ПАРТНЕРСТВО</a:t>
            </a:r>
            <a:endParaRPr lang="en-US" altLang="en-US" sz="2000" dirty="0"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3EF7B4-FF81-4E43-8149-9B9C53EA88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47189" y="2172849"/>
            <a:ext cx="3533123" cy="448332"/>
          </a:xfrm>
          <a:prstGeom prst="rect">
            <a:avLst/>
          </a:prstGeom>
        </p:spPr>
      </p:pic>
      <p:sp>
        <p:nvSpPr>
          <p:cNvPr id="17" name="文本框 14">
            <a:extLst>
              <a:ext uri="{FF2B5EF4-FFF2-40B4-BE49-F238E27FC236}">
                <a16:creationId xmlns:a16="http://schemas.microsoft.com/office/drawing/2014/main" id="{87AC3192-BB02-49DD-897D-05A0E91729BD}"/>
              </a:ext>
            </a:extLst>
          </p:cNvPr>
          <p:cNvSpPr txBox="1"/>
          <p:nvPr/>
        </p:nvSpPr>
        <p:spPr>
          <a:xfrm>
            <a:off x="666091" y="1136041"/>
            <a:ext cx="111855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400" dirty="0">
                <a:latin typeface="Open Sans SemiCondensed Medium" pitchFamily="2" charset="0"/>
                <a:ea typeface="Open Sans SemiCondensed Medium" pitchFamily="2" charset="0"/>
                <a:cs typeface="Open Sans SemiCondensed Medium" pitchFamily="2" charset="0"/>
              </a:rPr>
              <a:t>ООО «НГ-ЭНЕРГО» - осуществляет сотрудничество с «АРС-Марин» и 712 научно-исследовательским институтом по проектам российских судов с применением ВРК большой мощности.</a:t>
            </a:r>
          </a:p>
          <a:p>
            <a:endParaRPr lang="ru-RU" altLang="en-US" sz="24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  <a:p>
            <a:endParaRPr lang="en-US" altLang="en-US" sz="2400" dirty="0">
              <a:latin typeface="Open Sans SemiCondensed Medium" pitchFamily="2" charset="0"/>
              <a:ea typeface="Open Sans SemiCondensed Medium" pitchFamily="2" charset="0"/>
              <a:cs typeface="Open Sans SemiCondensed Medium" pitchFamily="2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I0ZmUwZjk5MmYxZWYwZGUyYzQxNTMxNDQxOWFjMz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0074015748031,&quot;left&quot;:82.16251968503937,&quot;top&quot;:120.17787401574803,&quot;width&quot;:795.674960629921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0074015748031,&quot;left&quot;:82.16251968503937,&quot;top&quot;:120.17787401574803,&quot;width&quot;:795.674960629921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0074015748031,&quot;left&quot;:82.16251968503937,&quot;top&quot;:120.17787401574803,&quot;width&quot;:795.6749606299213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34093173215604,&quot;left&quot;:82.16251968503937,&quot;top&quot;:120.17787401574803,&quot;width&quot;:795.6749606299213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71*316"/>
  <p:tag name="TABLE_ENDDRAG_RECT" val="425*120*471*3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1074</Words>
  <Application>Microsoft Office PowerPoint</Application>
  <PresentationFormat>Широкоэкранный</PresentationFormat>
  <Paragraphs>157</Paragraphs>
  <Slides>14</Slides>
  <Notes>14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微软雅黑</vt:lpstr>
      <vt:lpstr>Arial</vt:lpstr>
      <vt:lpstr>等线</vt:lpstr>
      <vt:lpstr>Open Sans Condensed ExtraBold</vt:lpstr>
      <vt:lpstr>Open Sans SemiCondensed Medium</vt:lpstr>
      <vt:lpstr>Times New Roman</vt:lpstr>
      <vt:lpstr>Wingdings</vt:lpstr>
      <vt:lpstr>Office 主题​​</vt:lpstr>
      <vt:lpstr>1_Office 主题​​</vt:lpstr>
      <vt:lpstr>自定义设计方案</vt:lpstr>
      <vt:lpstr>Презентация PowerPoint</vt:lpstr>
      <vt:lpstr>СТАТУС ИЗГОТОВЛЕНИЯ ВРК ТИПА POD 10 МВТ ЛЕДОВОГО КЛАССА PC2</vt:lpstr>
      <vt:lpstr>Презентация PowerPoint</vt:lpstr>
      <vt:lpstr>Презентация PowerPoint</vt:lpstr>
      <vt:lpstr>Презентация PowerPoint</vt:lpstr>
      <vt:lpstr>РЕФЕРЕНЦИИ</vt:lpstr>
      <vt:lpstr>Презентация PowerPoint</vt:lpstr>
      <vt:lpstr>Презентация PowerPoint</vt:lpstr>
      <vt:lpstr>Презентация PowerPoint</vt:lpstr>
      <vt:lpstr>ЗНАКОМСТВО С ПРОЕКТАМИ 712-ГО НАУЧНО-ИССЛЕДОВАТЕЛЬСКОГО ИНСТИТУТА ПО СОЗДАНИЮ ВРК ТИПА POD</vt:lpstr>
      <vt:lpstr>Презентация PowerPoint</vt:lpstr>
      <vt:lpstr>ЗНАКОМСТВО С ПРОЕКТАМИ 712-ГО НАУЧНО-ИССЛЕДОВАТЕЛЬСКОГО ИНСТИТУТА ПО СОЗДАНИЮ ВРК ТИПА POD</vt:lpstr>
      <vt:lpstr>ЗНАКОМСТВО С ПРОЕКТАМИ 712-ГО НАУЧНО-ИССЛЕДОВАТЕЛЬСКОГО ИНСТИТУТА ПО СОЗДАНИЮ ВРК ТИПА POD</vt:lpstr>
      <vt:lpstr>ПАРТНЕРСТВО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Арнаутова Лина Станиславна</cp:lastModifiedBy>
  <cp:revision>317</cp:revision>
  <dcterms:created xsi:type="dcterms:W3CDTF">2020-06-11T07:49:00Z</dcterms:created>
  <dcterms:modified xsi:type="dcterms:W3CDTF">2025-05-20T09:23:49Z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9E430056B2284045B8D759204D22C7F7_12</vt:lpwstr>
  </property>
</Properties>
</file>