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12192000"/>
  <p:notesSz cx="6858000" cy="9144000"/>
  <p:embeddedFontLst>
    <p:embeddedFont>
      <p:font typeface="Garamond"/>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iVitPN5LUck7z6TUz6tDtjCvQlX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843DDB6-8906-4395-868C-32F6FBEAA93E}">
  <a:tblStyle styleId="{0843DDB6-8906-4395-868C-32F6FBEAA93E}" styleName="Table_0">
    <a:wholeTbl>
      <a:tcTxStyle b="off" i="off">
        <a:font>
          <a:latin typeface="等线"/>
          <a:ea typeface="等线"/>
          <a:cs typeface="等线"/>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等线"/>
          <a:ea typeface="等线"/>
          <a:cs typeface="等线"/>
        </a:font>
        <a:schemeClr val="lt1"/>
      </a:tcTxStyle>
      <a:tcStyle>
        <a:fill>
          <a:solidFill>
            <a:schemeClr val="accent1"/>
          </a:solidFill>
        </a:fill>
      </a:tcStyle>
    </a:lastCol>
    <a:firstCol>
      <a:tcTxStyle b="on" i="off">
        <a:font>
          <a:latin typeface="等线"/>
          <a:ea typeface="等线"/>
          <a:cs typeface="等线"/>
        </a:font>
        <a:schemeClr val="lt1"/>
      </a:tcTxStyle>
      <a:tcStyle>
        <a:fill>
          <a:solidFill>
            <a:schemeClr val="accent1"/>
          </a:solidFill>
        </a:fill>
      </a:tcStyle>
    </a:firstCol>
    <a:lastRow>
      <a:tcTxStyle b="on" i="off">
        <a:font>
          <a:latin typeface="等线"/>
          <a:ea typeface="等线"/>
          <a:cs typeface="等线"/>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等线"/>
          <a:ea typeface="等线"/>
          <a:cs typeface="等线"/>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Garamond-bold.fntdata"/><Relationship Id="rId16" Type="http://schemas.openxmlformats.org/officeDocument/2006/relationships/font" Target="fonts/Garamond-regular.fntdata"/><Relationship Id="rId5" Type="http://schemas.openxmlformats.org/officeDocument/2006/relationships/notesMaster" Target="notesMasters/notesMaster1.xml"/><Relationship Id="rId19" Type="http://schemas.openxmlformats.org/officeDocument/2006/relationships/font" Target="fonts/Garamond-boldItalic.fntdata"/><Relationship Id="rId6" Type="http://schemas.openxmlformats.org/officeDocument/2006/relationships/slide" Target="slides/slide1.xml"/><Relationship Id="rId18" Type="http://schemas.openxmlformats.org/officeDocument/2006/relationships/font" Target="fonts/Garamon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幻灯片" type="title">
  <p:cSld name="TITLE">
    <p:spTree>
      <p:nvGrpSpPr>
        <p:cNvPr id="15" name="Shape 15"/>
        <p:cNvGrpSpPr/>
        <p:nvPr/>
      </p:nvGrpSpPr>
      <p:grpSpPr>
        <a:xfrm>
          <a:off x="0" y="0"/>
          <a:ext cx="0" cy="0"/>
          <a:chOff x="0" y="0"/>
          <a:chExt cx="0" cy="0"/>
        </a:xfrm>
      </p:grpSpPr>
      <p:sp>
        <p:nvSpPr>
          <p:cNvPr id="16" name="Google Shape;16;p1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内容" type="obj">
  <p:cSld name="OBJECT">
    <p:spTree>
      <p:nvGrpSpPr>
        <p:cNvPr id="21" name="Shape 21"/>
        <p:cNvGrpSpPr/>
        <p:nvPr/>
      </p:nvGrpSpPr>
      <p:grpSpPr>
        <a:xfrm>
          <a:off x="0" y="0"/>
          <a:ext cx="0" cy="0"/>
          <a:chOff x="0" y="0"/>
          <a:chExt cx="0" cy="0"/>
        </a:xfrm>
      </p:grpSpPr>
      <p:sp>
        <p:nvSpPr>
          <p:cNvPr id="22" name="Google Shape;22;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节标题" type="secHead">
  <p:cSld name="SECTION_HEADER">
    <p:spTree>
      <p:nvGrpSpPr>
        <p:cNvPr id="27" name="Shape 27"/>
        <p:cNvGrpSpPr/>
        <p:nvPr/>
      </p:nvGrpSpPr>
      <p:grpSpPr>
        <a:xfrm>
          <a:off x="0" y="0"/>
          <a:ext cx="0" cy="0"/>
          <a:chOff x="0" y="0"/>
          <a:chExt cx="0" cy="0"/>
        </a:xfrm>
      </p:grpSpPr>
      <p:sp>
        <p:nvSpPr>
          <p:cNvPr id="28" name="Google Shape;28;p1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两栏内容" type="twoObj">
  <p:cSld name="TWO_OBJECTS">
    <p:spTree>
      <p:nvGrpSpPr>
        <p:cNvPr id="33" name="Shape 33"/>
        <p:cNvGrpSpPr/>
        <p:nvPr/>
      </p:nvGrpSpPr>
      <p:grpSpPr>
        <a:xfrm>
          <a:off x="0" y="0"/>
          <a:ext cx="0" cy="0"/>
          <a:chOff x="0" y="0"/>
          <a:chExt cx="0" cy="0"/>
        </a:xfrm>
      </p:grpSpPr>
      <p:sp>
        <p:nvSpPr>
          <p:cNvPr id="34" name="Google Shape;34;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较" type="twoTxTwoObj">
  <p:cSld name="TWO_OBJECTS_WITH_TEXT">
    <p:spTree>
      <p:nvGrpSpPr>
        <p:cNvPr id="40" name="Shape 40"/>
        <p:cNvGrpSpPr/>
        <p:nvPr/>
      </p:nvGrpSpPr>
      <p:grpSpPr>
        <a:xfrm>
          <a:off x="0" y="0"/>
          <a:ext cx="0" cy="0"/>
          <a:chOff x="0" y="0"/>
          <a:chExt cx="0" cy="0"/>
        </a:xfrm>
      </p:grpSpPr>
      <p:sp>
        <p:nvSpPr>
          <p:cNvPr id="41" name="Google Shape;41;p1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仅标题" type="titleOnly">
  <p:cSld name="TITLE_ONLY">
    <p:spTree>
      <p:nvGrpSpPr>
        <p:cNvPr id="49" name="Shape 49"/>
        <p:cNvGrpSpPr/>
        <p:nvPr/>
      </p:nvGrpSpPr>
      <p:grpSpPr>
        <a:xfrm>
          <a:off x="0" y="0"/>
          <a:ext cx="0" cy="0"/>
          <a:chOff x="0" y="0"/>
          <a:chExt cx="0" cy="0"/>
        </a:xfrm>
      </p:grpSpPr>
      <p:sp>
        <p:nvSpPr>
          <p:cNvPr id="50" name="Google Shape;50;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type="blank">
  <p:cSld name="BLANK">
    <p:spTree>
      <p:nvGrpSpPr>
        <p:cNvPr id="54" name="Shape 54"/>
        <p:cNvGrpSpPr/>
        <p:nvPr/>
      </p:nvGrpSpPr>
      <p:grpSpPr>
        <a:xfrm>
          <a:off x="0" y="0"/>
          <a:ext cx="0" cy="0"/>
          <a:chOff x="0" y="0"/>
          <a:chExt cx="0" cy="0"/>
        </a:xfrm>
      </p:grpSpPr>
      <p:sp>
        <p:nvSpPr>
          <p:cNvPr id="55" name="Google Shape;55;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内容与标题" type="objTx">
  <p:cSld name="OBJECT_WITH_CAPTION_TEXT">
    <p:spTree>
      <p:nvGrpSpPr>
        <p:cNvPr id="58" name="Shape 58"/>
        <p:cNvGrpSpPr/>
        <p:nvPr/>
      </p:nvGrpSpPr>
      <p:grpSpPr>
        <a:xfrm>
          <a:off x="0" y="0"/>
          <a:ext cx="0" cy="0"/>
          <a:chOff x="0" y="0"/>
          <a:chExt cx="0" cy="0"/>
        </a:xfrm>
      </p:grpSpPr>
      <p:sp>
        <p:nvSpPr>
          <p:cNvPr id="59" name="Google Shape;59;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图片与标题" type="picTx">
  <p:cSld name="PICTURE_WITH_CAPTION_TEXT">
    <p:spTree>
      <p:nvGrpSpPr>
        <p:cNvPr id="65" name="Shape 65"/>
        <p:cNvGrpSpPr/>
        <p:nvPr/>
      </p:nvGrpSpPr>
      <p:grpSpPr>
        <a:xfrm>
          <a:off x="0" y="0"/>
          <a:ext cx="0" cy="0"/>
          <a:chOff x="0" y="0"/>
          <a:chExt cx="0" cy="0"/>
        </a:xfrm>
      </p:grpSpPr>
      <p:sp>
        <p:nvSpPr>
          <p:cNvPr id="66" name="Google Shape;66;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0"/>
          <p:cNvSpPr/>
          <p:nvPr>
            <p:ph idx="2" type="pic"/>
          </p:nvPr>
        </p:nvSpPr>
        <p:spPr>
          <a:xfrm>
            <a:off x="5183188" y="987425"/>
            <a:ext cx="6172200" cy="4873625"/>
          </a:xfrm>
          <a:prstGeom prst="rect">
            <a:avLst/>
          </a:prstGeom>
          <a:noFill/>
          <a:ln>
            <a:noFill/>
          </a:ln>
        </p:spPr>
      </p:sp>
      <p:sp>
        <p:nvSpPr>
          <p:cNvPr id="68" name="Google Shape;68;p2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竖排文字" type="vertTx">
  <p:cSld name="VERTICAL_TEXT">
    <p:spTree>
      <p:nvGrpSpPr>
        <p:cNvPr id="72" name="Shape 72"/>
        <p:cNvGrpSpPr/>
        <p:nvPr/>
      </p:nvGrpSpPr>
      <p:grpSpPr>
        <a:xfrm>
          <a:off x="0" y="0"/>
          <a:ext cx="0" cy="0"/>
          <a:chOff x="0" y="0"/>
          <a:chExt cx="0" cy="0"/>
        </a:xfrm>
      </p:grpSpPr>
      <p:sp>
        <p:nvSpPr>
          <p:cNvPr id="73" name="Google Shape;73;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竖排标题与文本" type="vertTitleAndTx">
  <p:cSld name="VERTICAL_TITLE_AND_VERTICAL_TEXT">
    <p:spTree>
      <p:nvGrpSpPr>
        <p:cNvPr id="78" name="Shape 78"/>
        <p:cNvGrpSpPr/>
        <p:nvPr/>
      </p:nvGrpSpPr>
      <p:grpSpPr>
        <a:xfrm>
          <a:off x="0" y="0"/>
          <a:ext cx="0" cy="0"/>
          <a:chOff x="0" y="0"/>
          <a:chExt cx="0" cy="0"/>
        </a:xfrm>
      </p:grpSpPr>
      <p:sp>
        <p:nvSpPr>
          <p:cNvPr id="79" name="Google Shape;79;p2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3.jpg"/><Relationship Id="rId5" Type="http://schemas.openxmlformats.org/officeDocument/2006/relationships/image" Target="../media/image7.jpg"/><Relationship Id="rId6"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jpg"/><Relationship Id="rId4" Type="http://schemas.openxmlformats.org/officeDocument/2006/relationships/image" Target="../media/image5.jpg"/><Relationship Id="rId5" Type="http://schemas.openxmlformats.org/officeDocument/2006/relationships/image" Target="../media/image10.jpg"/><Relationship Id="rId6"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type="ctrTitle"/>
          </p:nvPr>
        </p:nvSpPr>
        <p:spPr>
          <a:xfrm>
            <a:off x="483704" y="1117669"/>
            <a:ext cx="11224591" cy="1455737"/>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FFFF00"/>
              </a:buClr>
              <a:buSzPct val="100000"/>
              <a:buFont typeface="Garamond"/>
              <a:buNone/>
            </a:pPr>
            <a:r>
              <a:rPr b="1" lang="en-US" sz="4000">
                <a:solidFill>
                  <a:srgbClr val="FFFF00"/>
                </a:solidFill>
                <a:latin typeface="Garamond"/>
                <a:ea typeface="Garamond"/>
                <a:cs typeface="Garamond"/>
                <a:sym typeface="Garamond"/>
              </a:rPr>
              <a:t>New Opportunities for BRIC+ Cooperation in the Arctic: </a:t>
            </a:r>
            <a:br>
              <a:rPr b="1" lang="en-US" sz="4000">
                <a:solidFill>
                  <a:srgbClr val="FFFF00"/>
                </a:solidFill>
                <a:latin typeface="Garamond"/>
                <a:ea typeface="Garamond"/>
                <a:cs typeface="Garamond"/>
                <a:sym typeface="Garamond"/>
              </a:rPr>
            </a:br>
            <a:r>
              <a:rPr b="1" lang="en-US" sz="4000">
                <a:solidFill>
                  <a:srgbClr val="FFFF00"/>
                </a:solidFill>
                <a:latin typeface="Garamond"/>
                <a:ea typeface="Garamond"/>
                <a:cs typeface="Garamond"/>
                <a:sym typeface="Garamond"/>
              </a:rPr>
              <a:t>China's Perspectives</a:t>
            </a:r>
            <a:endParaRPr b="1" sz="4000">
              <a:solidFill>
                <a:srgbClr val="FFFF00"/>
              </a:solidFill>
              <a:latin typeface="Garamond"/>
              <a:ea typeface="Garamond"/>
              <a:cs typeface="Garamond"/>
              <a:sym typeface="Garamond"/>
            </a:endParaRPr>
          </a:p>
        </p:txBody>
      </p:sp>
      <p:sp>
        <p:nvSpPr>
          <p:cNvPr id="89" name="Google Shape;89;p1"/>
          <p:cNvSpPr txBox="1"/>
          <p:nvPr>
            <p:ph idx="1" type="subTitle"/>
          </p:nvPr>
        </p:nvSpPr>
        <p:spPr>
          <a:xfrm>
            <a:off x="1414991" y="3750013"/>
            <a:ext cx="9362017" cy="2125493"/>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2200"/>
              <a:buNone/>
            </a:pPr>
            <a:r>
              <a:rPr b="1" lang="en-US" sz="2200">
                <a:solidFill>
                  <a:schemeClr val="lt1"/>
                </a:solidFill>
                <a:latin typeface="Garamond"/>
                <a:ea typeface="Garamond"/>
                <a:cs typeface="Garamond"/>
                <a:sym typeface="Garamond"/>
              </a:rPr>
              <a:t>Dr. DENG Beixi</a:t>
            </a:r>
            <a:endParaRPr b="1" sz="2200">
              <a:solidFill>
                <a:schemeClr val="lt1"/>
              </a:solidFill>
              <a:latin typeface="Garamond"/>
              <a:ea typeface="Garamond"/>
              <a:cs typeface="Garamond"/>
              <a:sym typeface="Garamond"/>
            </a:endParaRPr>
          </a:p>
          <a:p>
            <a:pPr indent="0" lvl="0" marL="0" rtl="0" algn="ctr">
              <a:lnSpc>
                <a:spcPct val="90000"/>
              </a:lnSpc>
              <a:spcBef>
                <a:spcPts val="1000"/>
              </a:spcBef>
              <a:spcAft>
                <a:spcPts val="0"/>
              </a:spcAft>
              <a:buClr>
                <a:schemeClr val="lt1"/>
              </a:buClr>
              <a:buSzPts val="2000"/>
              <a:buNone/>
            </a:pPr>
            <a:r>
              <a:rPr b="1" lang="en-US" sz="2000">
                <a:solidFill>
                  <a:schemeClr val="lt1"/>
                </a:solidFill>
                <a:latin typeface="Garamond"/>
                <a:ea typeface="Garamond"/>
                <a:cs typeface="Garamond"/>
                <a:sym typeface="Garamond"/>
              </a:rPr>
              <a:t>Head of Division of Polar Policy Studies, Polar Research Institute of China</a:t>
            </a:r>
            <a:endParaRPr/>
          </a:p>
          <a:p>
            <a:pPr indent="0" lvl="0" marL="0" rtl="0" algn="ctr">
              <a:lnSpc>
                <a:spcPct val="90000"/>
              </a:lnSpc>
              <a:spcBef>
                <a:spcPts val="1000"/>
              </a:spcBef>
              <a:spcAft>
                <a:spcPts val="0"/>
              </a:spcAft>
              <a:buClr>
                <a:schemeClr val="dk1"/>
              </a:buClr>
              <a:buSzPts val="2200"/>
              <a:buNone/>
            </a:pPr>
            <a:r>
              <a:t/>
            </a:r>
            <a:endParaRPr b="1" sz="2200">
              <a:solidFill>
                <a:schemeClr val="lt1"/>
              </a:solidFill>
              <a:latin typeface="Garamond"/>
              <a:ea typeface="Garamond"/>
              <a:cs typeface="Garamond"/>
              <a:sym typeface="Garamond"/>
            </a:endParaRPr>
          </a:p>
          <a:p>
            <a:pPr indent="0" lvl="0" marL="0" rtl="0" algn="ctr">
              <a:lnSpc>
                <a:spcPct val="90000"/>
              </a:lnSpc>
              <a:spcBef>
                <a:spcPts val="1000"/>
              </a:spcBef>
              <a:spcAft>
                <a:spcPts val="0"/>
              </a:spcAft>
              <a:buClr>
                <a:schemeClr val="lt1"/>
              </a:buClr>
              <a:buSzPts val="2200"/>
              <a:buNone/>
            </a:pPr>
            <a:r>
              <a:rPr b="1" lang="en-US" sz="2200">
                <a:solidFill>
                  <a:schemeClr val="lt1"/>
                </a:solidFill>
                <a:latin typeface="Garamond"/>
                <a:ea typeface="Garamond"/>
                <a:cs typeface="Garamond"/>
                <a:sym typeface="Garamond"/>
              </a:rPr>
              <a:t>Scientific and Business Conference POLAR 2025</a:t>
            </a:r>
            <a:endParaRPr/>
          </a:p>
          <a:p>
            <a:pPr indent="0" lvl="0" marL="0" rtl="0" algn="ctr">
              <a:lnSpc>
                <a:spcPct val="90000"/>
              </a:lnSpc>
              <a:spcBef>
                <a:spcPts val="1000"/>
              </a:spcBef>
              <a:spcAft>
                <a:spcPts val="0"/>
              </a:spcAft>
              <a:buClr>
                <a:schemeClr val="lt1"/>
              </a:buClr>
              <a:buSzPts val="2200"/>
              <a:buNone/>
            </a:pPr>
            <a:r>
              <a:rPr b="1" lang="en-US" sz="2200">
                <a:solidFill>
                  <a:schemeClr val="lt1"/>
                </a:solidFill>
                <a:latin typeface="Garamond"/>
                <a:ea typeface="Garamond"/>
                <a:cs typeface="Garamond"/>
                <a:sym typeface="Garamond"/>
              </a:rPr>
              <a:t>May 21, 2025</a:t>
            </a:r>
            <a:endParaRPr b="1" sz="2200">
              <a:solidFill>
                <a:schemeClr val="lt1"/>
              </a:solidFill>
              <a:latin typeface="Garamond"/>
              <a:ea typeface="Garamond"/>
              <a:cs typeface="Garamond"/>
              <a:sym typeface="Garamo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type="title"/>
          </p:nvPr>
        </p:nvSpPr>
        <p:spPr>
          <a:xfrm>
            <a:off x="838200" y="365125"/>
            <a:ext cx="10515600" cy="11017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00"/>
              </a:buClr>
              <a:buSzPts val="2600"/>
              <a:buFont typeface="Garamond"/>
              <a:buNone/>
            </a:pPr>
            <a:r>
              <a:rPr b="1" lang="en-US" sz="2600">
                <a:solidFill>
                  <a:srgbClr val="FFFF00"/>
                </a:solidFill>
                <a:latin typeface="Garamond"/>
                <a:ea typeface="Garamond"/>
                <a:cs typeface="Garamond"/>
                <a:sym typeface="Garamond"/>
              </a:rPr>
              <a:t>I. BRIC+ Cooperation in the Arctic in new circumstances</a:t>
            </a:r>
            <a:endParaRPr b="1" sz="2600">
              <a:solidFill>
                <a:srgbClr val="FFFF00"/>
              </a:solidFill>
              <a:latin typeface="Garamond"/>
              <a:ea typeface="Garamond"/>
              <a:cs typeface="Garamond"/>
              <a:sym typeface="Garamond"/>
            </a:endParaRPr>
          </a:p>
        </p:txBody>
      </p:sp>
      <p:sp>
        <p:nvSpPr>
          <p:cNvPr id="95" name="Google Shape;95;p2"/>
          <p:cNvSpPr txBox="1"/>
          <p:nvPr>
            <p:ph idx="1" type="body"/>
          </p:nvPr>
        </p:nvSpPr>
        <p:spPr>
          <a:xfrm>
            <a:off x="838200" y="1660525"/>
            <a:ext cx="10515600" cy="4416425"/>
          </a:xfrm>
          <a:prstGeom prst="rect">
            <a:avLst/>
          </a:prstGeom>
          <a:noFill/>
          <a:ln>
            <a:noFill/>
          </a:ln>
        </p:spPr>
        <p:txBody>
          <a:bodyPr anchorCtr="0" anchor="t" bIns="45700" lIns="91425" spcFirstLastPara="1" rIns="91425" wrap="square" tIns="45700">
            <a:noAutofit/>
          </a:bodyPr>
          <a:lstStyle/>
          <a:p>
            <a:pPr indent="-228600" lvl="0" marL="228600" rtl="0" algn="just">
              <a:lnSpc>
                <a:spcPct val="115000"/>
              </a:lnSpc>
              <a:spcBef>
                <a:spcPts val="0"/>
              </a:spcBef>
              <a:spcAft>
                <a:spcPts val="0"/>
              </a:spcAft>
              <a:buClr>
                <a:schemeClr val="lt1"/>
              </a:buClr>
              <a:buSzPts val="1800"/>
              <a:buChar char="•"/>
            </a:pPr>
            <a:r>
              <a:rPr b="1" lang="en-US" sz="1800">
                <a:solidFill>
                  <a:schemeClr val="lt1"/>
                </a:solidFill>
                <a:latin typeface="Garamond"/>
                <a:ea typeface="Garamond"/>
                <a:cs typeface="Garamond"/>
                <a:sym typeface="Garamond"/>
              </a:rPr>
              <a:t>The Arctic emerging as a global focal point due to its unique scientific value, strategic significance, abundant resources and potential for new shipping routes under climate change. </a:t>
            </a:r>
            <a:endParaRPr/>
          </a:p>
          <a:p>
            <a:pPr indent="-228600" lvl="0" marL="228600" rtl="0" algn="just">
              <a:lnSpc>
                <a:spcPct val="115000"/>
              </a:lnSpc>
              <a:spcBef>
                <a:spcPts val="1800"/>
              </a:spcBef>
              <a:spcAft>
                <a:spcPts val="0"/>
              </a:spcAft>
              <a:buClr>
                <a:schemeClr val="lt1"/>
              </a:buClr>
              <a:buSzPts val="1800"/>
              <a:buChar char="•"/>
            </a:pPr>
            <a:r>
              <a:rPr b="1" lang="en-US" sz="1800">
                <a:solidFill>
                  <a:schemeClr val="lt1"/>
                </a:solidFill>
                <a:latin typeface="Garamond"/>
                <a:ea typeface="Garamond"/>
                <a:cs typeface="Garamond"/>
                <a:sym typeface="Garamond"/>
              </a:rPr>
              <a:t>Russia, the only Arctic state within BRICS, playing a pivotal role of bridging BRICS countries. </a:t>
            </a:r>
            <a:endParaRPr/>
          </a:p>
          <a:p>
            <a:pPr indent="-228600" lvl="0" marL="228600" rtl="0" algn="just">
              <a:lnSpc>
                <a:spcPct val="115000"/>
              </a:lnSpc>
              <a:spcBef>
                <a:spcPts val="1800"/>
              </a:spcBef>
              <a:spcAft>
                <a:spcPts val="0"/>
              </a:spcAft>
              <a:buClr>
                <a:schemeClr val="lt1"/>
              </a:buClr>
              <a:buSzPts val="1800"/>
              <a:buChar char="•"/>
            </a:pPr>
            <a:r>
              <a:rPr b="1" lang="en-US" sz="1800">
                <a:solidFill>
                  <a:schemeClr val="lt1"/>
                </a:solidFill>
                <a:latin typeface="Garamond"/>
                <a:ea typeface="Garamond"/>
                <a:cs typeface="Garamond"/>
                <a:sym typeface="Garamond"/>
              </a:rPr>
              <a:t>BRICS Ocean and Polar Science and Technology Working Group Рабочая группа по сотрудничеству в океанической и полярной зонах исследований being established to promote bilateral and multilateral Arctic cooperation in areas such as joint cruise, flagship projects and collaborative research. </a:t>
            </a:r>
            <a:endParaRPr/>
          </a:p>
          <a:p>
            <a:pPr indent="-228600" lvl="0" marL="228600" rtl="0" algn="just">
              <a:lnSpc>
                <a:spcPct val="115000"/>
              </a:lnSpc>
              <a:spcBef>
                <a:spcPts val="1800"/>
              </a:spcBef>
              <a:spcAft>
                <a:spcPts val="0"/>
              </a:spcAft>
              <a:buClr>
                <a:schemeClr val="lt1"/>
              </a:buClr>
              <a:buSzPts val="1800"/>
              <a:buChar char="•"/>
            </a:pPr>
            <a:r>
              <a:rPr b="1" lang="en-US" sz="1800">
                <a:solidFill>
                  <a:schemeClr val="lt1"/>
                </a:solidFill>
                <a:latin typeface="Garamond"/>
                <a:ea typeface="Garamond"/>
                <a:cs typeface="Garamond"/>
                <a:sym typeface="Garamond"/>
              </a:rPr>
              <a:t>BRICS members have achieved progress in Arctic energy and resource development, utilization of Arctic shipping routes, environmental protection, and governance coordination. </a:t>
            </a:r>
            <a:endParaRPr/>
          </a:p>
          <a:p>
            <a:pPr indent="-228600" lvl="0" marL="228600" rtl="0" algn="just">
              <a:lnSpc>
                <a:spcPct val="115000"/>
              </a:lnSpc>
              <a:spcBef>
                <a:spcPts val="1800"/>
              </a:spcBef>
              <a:spcAft>
                <a:spcPts val="0"/>
              </a:spcAft>
              <a:buClr>
                <a:schemeClr val="lt1"/>
              </a:buClr>
              <a:buSzPts val="1800"/>
              <a:buChar char="•"/>
            </a:pPr>
            <a:r>
              <a:rPr b="1" lang="en-US" sz="1800">
                <a:solidFill>
                  <a:schemeClr val="lt1"/>
                </a:solidFill>
                <a:latin typeface="Garamond"/>
                <a:ea typeface="Garamond"/>
                <a:cs typeface="Garamond"/>
                <a:sym typeface="Garamond"/>
              </a:rPr>
              <a:t>Looking ahead, if BRICS countries can forge a community of shared interests in the Arctic while enhancing cohesion through multilateral mechanisms, BRICS could become a significant actor in Arctic governance.</a:t>
            </a:r>
            <a:endParaRPr b="1" sz="1800">
              <a:solidFill>
                <a:schemeClr val="lt1"/>
              </a:solidFill>
              <a:latin typeface="Garamond"/>
              <a:ea typeface="Garamond"/>
              <a:cs typeface="Garamond"/>
              <a:sym typeface="Garamo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3"/>
          <p:cNvSpPr txBox="1"/>
          <p:nvPr>
            <p:ph type="title"/>
          </p:nvPr>
        </p:nvSpPr>
        <p:spPr>
          <a:xfrm>
            <a:off x="838200" y="365125"/>
            <a:ext cx="10515600" cy="11017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00"/>
              </a:buClr>
              <a:buSzPts val="2600"/>
              <a:buFont typeface="Garamond"/>
              <a:buNone/>
            </a:pPr>
            <a:r>
              <a:rPr b="1" lang="en-US" sz="2600">
                <a:solidFill>
                  <a:srgbClr val="FFFF00"/>
                </a:solidFill>
                <a:latin typeface="Garamond"/>
                <a:ea typeface="Garamond"/>
                <a:cs typeface="Garamond"/>
                <a:sym typeface="Garamond"/>
              </a:rPr>
              <a:t>I. BRIC+ Cooperation in the Arctic in new circumstances</a:t>
            </a:r>
            <a:endParaRPr b="1" sz="2600">
              <a:solidFill>
                <a:srgbClr val="FFFF00"/>
              </a:solidFill>
              <a:latin typeface="Garamond"/>
              <a:ea typeface="Garamond"/>
              <a:cs typeface="Garamond"/>
              <a:sym typeface="Garamond"/>
            </a:endParaRPr>
          </a:p>
        </p:txBody>
      </p:sp>
      <p:sp>
        <p:nvSpPr>
          <p:cNvPr id="101" name="Google Shape;101;p3"/>
          <p:cNvSpPr txBox="1"/>
          <p:nvPr>
            <p:ph idx="1" type="body"/>
          </p:nvPr>
        </p:nvSpPr>
        <p:spPr>
          <a:xfrm>
            <a:off x="838200" y="1660526"/>
            <a:ext cx="10405188" cy="3281126"/>
          </a:xfrm>
          <a:prstGeom prst="rect">
            <a:avLst/>
          </a:prstGeom>
          <a:noFill/>
          <a:ln>
            <a:noFill/>
          </a:ln>
        </p:spPr>
        <p:txBody>
          <a:bodyPr anchorCtr="0" anchor="t" bIns="45700" lIns="91425" spcFirstLastPara="1" rIns="91425" wrap="square" tIns="45700">
            <a:noAutofit/>
          </a:bodyPr>
          <a:lstStyle/>
          <a:p>
            <a:pPr indent="-228600" lvl="0" marL="228600" rtl="0" algn="just">
              <a:lnSpc>
                <a:spcPct val="115000"/>
              </a:lnSpc>
              <a:spcBef>
                <a:spcPts val="0"/>
              </a:spcBef>
              <a:spcAft>
                <a:spcPts val="0"/>
              </a:spcAft>
              <a:buClr>
                <a:schemeClr val="lt1"/>
              </a:buClr>
              <a:buSzPts val="1800"/>
              <a:buChar char="•"/>
            </a:pPr>
            <a:r>
              <a:rPr b="1" lang="en-US" sz="1800">
                <a:solidFill>
                  <a:schemeClr val="lt1"/>
                </a:solidFill>
                <a:latin typeface="Garamond"/>
                <a:ea typeface="Garamond"/>
                <a:cs typeface="Garamond"/>
                <a:sym typeface="Garamond"/>
              </a:rPr>
              <a:t>Arctic cooperation has been partially paralyzed since February 2022, and there remains no clear plan regarding the resumption of Senior Arctic Officials meetings and ministerial-level meetings.</a:t>
            </a:r>
            <a:endParaRPr/>
          </a:p>
          <a:p>
            <a:pPr indent="-228600" lvl="0" marL="228600" rtl="0" algn="just">
              <a:lnSpc>
                <a:spcPct val="115000"/>
              </a:lnSpc>
              <a:spcBef>
                <a:spcPts val="1800"/>
              </a:spcBef>
              <a:spcAft>
                <a:spcPts val="0"/>
              </a:spcAft>
              <a:buClr>
                <a:schemeClr val="lt1"/>
              </a:buClr>
              <a:buSzPts val="1800"/>
              <a:buChar char="•"/>
            </a:pPr>
            <a:r>
              <a:rPr b="1" lang="en-US" sz="1800">
                <a:solidFill>
                  <a:schemeClr val="lt1"/>
                </a:solidFill>
                <a:latin typeface="Garamond"/>
                <a:ea typeface="Garamond"/>
                <a:cs typeface="Garamond"/>
                <a:sym typeface="Garamond"/>
              </a:rPr>
              <a:t>It is highly likely that the inefficiency of Arctic governance mechanisms will persist for a longer period.</a:t>
            </a:r>
            <a:endParaRPr/>
          </a:p>
          <a:p>
            <a:pPr indent="-228600" lvl="0" marL="228600" rtl="0" algn="just">
              <a:lnSpc>
                <a:spcPct val="115000"/>
              </a:lnSpc>
              <a:spcBef>
                <a:spcPts val="1800"/>
              </a:spcBef>
              <a:spcAft>
                <a:spcPts val="0"/>
              </a:spcAft>
              <a:buClr>
                <a:schemeClr val="lt1"/>
              </a:buClr>
              <a:buSzPts val="1800"/>
              <a:buChar char="•"/>
            </a:pPr>
            <a:r>
              <a:rPr b="1" lang="en-US" sz="1800">
                <a:solidFill>
                  <a:schemeClr val="lt1"/>
                </a:solidFill>
                <a:latin typeface="Garamond"/>
                <a:ea typeface="Garamond"/>
                <a:cs typeface="Garamond"/>
                <a:sym typeface="Garamond"/>
              </a:rPr>
              <a:t>Non-Arctic states face diminishing platform for participating in Arctic governance and international cooperation.</a:t>
            </a:r>
            <a:endParaRPr/>
          </a:p>
          <a:p>
            <a:pPr indent="-228600" lvl="0" marL="228600" rtl="0" algn="just">
              <a:lnSpc>
                <a:spcPct val="115000"/>
              </a:lnSpc>
              <a:spcBef>
                <a:spcPts val="1800"/>
              </a:spcBef>
              <a:spcAft>
                <a:spcPts val="0"/>
              </a:spcAft>
              <a:buClr>
                <a:schemeClr val="lt1"/>
              </a:buClr>
              <a:buSzPts val="1800"/>
              <a:buChar char="•"/>
            </a:pPr>
            <a:r>
              <a:rPr b="1" lang="en-US" sz="1800">
                <a:solidFill>
                  <a:schemeClr val="lt1"/>
                </a:solidFill>
                <a:latin typeface="Garamond"/>
                <a:ea typeface="Garamond"/>
                <a:cs typeface="Garamond"/>
                <a:sym typeface="Garamond"/>
              </a:rPr>
              <a:t>Russia, constrained by its deteriorating relations with the U.S. and Nordic countries, needs to enhance the engagement of non-Arctic states and adopt a more open stance toward Arctic cooperation.</a:t>
            </a:r>
            <a:endParaRPr b="1" sz="1800">
              <a:solidFill>
                <a:schemeClr val="lt1"/>
              </a:solidFill>
              <a:latin typeface="Garamond"/>
              <a:ea typeface="Garamond"/>
              <a:cs typeface="Garamond"/>
              <a:sym typeface="Garamo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4"/>
          <p:cNvSpPr txBox="1"/>
          <p:nvPr>
            <p:ph type="title"/>
          </p:nvPr>
        </p:nvSpPr>
        <p:spPr>
          <a:xfrm>
            <a:off x="838200" y="365125"/>
            <a:ext cx="10515600" cy="11017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00"/>
              </a:buClr>
              <a:buSzPts val="2600"/>
              <a:buFont typeface="Garamond"/>
              <a:buNone/>
            </a:pPr>
            <a:r>
              <a:rPr b="1" lang="en-US" sz="2600">
                <a:solidFill>
                  <a:srgbClr val="FFFF00"/>
                </a:solidFill>
                <a:latin typeface="Garamond"/>
                <a:ea typeface="Garamond"/>
                <a:cs typeface="Garamond"/>
                <a:sym typeface="Garamond"/>
              </a:rPr>
              <a:t>II. Basis for BRIC+ Cooperation in the Arctic</a:t>
            </a:r>
            <a:endParaRPr b="1" sz="2600">
              <a:solidFill>
                <a:srgbClr val="FFFF00"/>
              </a:solidFill>
              <a:latin typeface="Garamond"/>
              <a:ea typeface="Garamond"/>
              <a:cs typeface="Garamond"/>
              <a:sym typeface="Garamond"/>
            </a:endParaRPr>
          </a:p>
        </p:txBody>
      </p:sp>
      <p:sp>
        <p:nvSpPr>
          <p:cNvPr id="107" name="Google Shape;107;p4"/>
          <p:cNvSpPr txBox="1"/>
          <p:nvPr>
            <p:ph idx="1" type="body"/>
          </p:nvPr>
        </p:nvSpPr>
        <p:spPr>
          <a:xfrm>
            <a:off x="838200" y="1466850"/>
            <a:ext cx="10405188" cy="4832350"/>
          </a:xfrm>
          <a:prstGeom prst="rect">
            <a:avLst/>
          </a:prstGeom>
          <a:noFill/>
          <a:ln>
            <a:noFill/>
          </a:ln>
        </p:spPr>
        <p:txBody>
          <a:bodyPr anchorCtr="0" anchor="t" bIns="45700" lIns="91425" spcFirstLastPara="1" rIns="91425" wrap="square" tIns="45700">
            <a:noAutofit/>
          </a:bodyPr>
          <a:lstStyle/>
          <a:p>
            <a:pPr indent="-228600" lvl="0" marL="228600" rtl="0" algn="just">
              <a:lnSpc>
                <a:spcPct val="115000"/>
              </a:lnSpc>
              <a:spcBef>
                <a:spcPts val="0"/>
              </a:spcBef>
              <a:spcAft>
                <a:spcPts val="0"/>
              </a:spcAft>
              <a:buClr>
                <a:schemeClr val="lt1"/>
              </a:buClr>
              <a:buSzPts val="1800"/>
              <a:buChar char="•"/>
            </a:pPr>
            <a:r>
              <a:rPr b="1" lang="en-US" sz="1800">
                <a:solidFill>
                  <a:schemeClr val="lt1"/>
                </a:solidFill>
                <a:latin typeface="Garamond"/>
                <a:ea typeface="Garamond"/>
                <a:cs typeface="Garamond"/>
                <a:sym typeface="Garamond"/>
              </a:rPr>
              <a:t>Institutional arrangement established for cooperation in the polar region within BRIC platform (BRICS Ocean and Polar Science and Technology Working Group </a:t>
            </a:r>
            <a:r>
              <a:rPr b="1" lang="en-US" sz="1800">
                <a:solidFill>
                  <a:schemeClr val="lt1"/>
                </a:solidFill>
                <a:latin typeface="Garamond"/>
                <a:ea typeface="Garamond"/>
                <a:cs typeface="Garamond"/>
                <a:sym typeface="Garamond"/>
              </a:rPr>
              <a:t>Рабочая группа по сотрудничеству в океанической и полярной зонах исследований</a:t>
            </a:r>
            <a:r>
              <a:rPr b="1" lang="en-US" sz="1800">
                <a:solidFill>
                  <a:schemeClr val="lt1"/>
                </a:solidFill>
                <a:latin typeface="Garamond"/>
                <a:ea typeface="Garamond"/>
                <a:cs typeface="Garamond"/>
                <a:sym typeface="Garamond"/>
              </a:rPr>
              <a:t>)</a:t>
            </a:r>
            <a:endParaRPr/>
          </a:p>
          <a:p>
            <a:pPr indent="-228600" lvl="0" marL="228600" rtl="0" algn="just">
              <a:lnSpc>
                <a:spcPct val="115000"/>
              </a:lnSpc>
              <a:spcBef>
                <a:spcPts val="1800"/>
              </a:spcBef>
              <a:spcAft>
                <a:spcPts val="0"/>
              </a:spcAft>
              <a:buClr>
                <a:schemeClr val="lt1"/>
              </a:buClr>
              <a:buSzPts val="1800"/>
              <a:buChar char="•"/>
            </a:pPr>
            <a:r>
              <a:rPr b="1" lang="en-US" sz="1800">
                <a:solidFill>
                  <a:schemeClr val="lt1"/>
                </a:solidFill>
                <a:latin typeface="Garamond"/>
                <a:ea typeface="Garamond"/>
                <a:cs typeface="Garamond"/>
                <a:sym typeface="Garamond"/>
              </a:rPr>
              <a:t>Bilateral Arctic cooperation among BRIC countries has been conducted for many years.</a:t>
            </a:r>
            <a:endParaRPr/>
          </a:p>
          <a:p>
            <a:pPr indent="-228600" lvl="0" marL="228600" rtl="0" algn="just">
              <a:lnSpc>
                <a:spcPct val="115000"/>
              </a:lnSpc>
              <a:spcBef>
                <a:spcPts val="1800"/>
              </a:spcBef>
              <a:spcAft>
                <a:spcPts val="0"/>
              </a:spcAft>
              <a:buClr>
                <a:schemeClr val="lt1"/>
              </a:buClr>
              <a:buSzPts val="1800"/>
              <a:buChar char="•"/>
            </a:pPr>
            <a:r>
              <a:rPr b="1" lang="en-US" sz="1800">
                <a:solidFill>
                  <a:schemeClr val="lt1"/>
                </a:solidFill>
                <a:latin typeface="Garamond"/>
                <a:ea typeface="Garamond"/>
                <a:cs typeface="Garamond"/>
                <a:sym typeface="Garamond"/>
              </a:rPr>
              <a:t>An Example: China – Russia Arctic Cooperation:</a:t>
            </a:r>
            <a:endParaRPr/>
          </a:p>
          <a:p>
            <a:pPr indent="-228600" lvl="1" marL="685800" rtl="0" algn="just">
              <a:lnSpc>
                <a:spcPct val="115000"/>
              </a:lnSpc>
              <a:spcBef>
                <a:spcPts val="1300"/>
              </a:spcBef>
              <a:spcAft>
                <a:spcPts val="0"/>
              </a:spcAft>
              <a:buClr>
                <a:schemeClr val="lt1"/>
              </a:buClr>
              <a:buSzPts val="1800"/>
              <a:buChar char="•"/>
            </a:pPr>
            <a:r>
              <a:rPr b="1" lang="en-US" sz="1800">
                <a:solidFill>
                  <a:schemeClr val="lt1"/>
                </a:solidFill>
                <a:latin typeface="Garamond"/>
                <a:ea typeface="Garamond"/>
                <a:cs typeface="Garamond"/>
                <a:sym typeface="Garamond"/>
              </a:rPr>
              <a:t>In 2023, China and Russia affirm that the bilateral comprehensive strategic partnership for the new era has reached an unprecedented level and continues to develop and that "the Arctic should remain a zone of peace, stability, and constructive cooperation.“</a:t>
            </a:r>
            <a:endParaRPr b="1" sz="1800">
              <a:solidFill>
                <a:schemeClr val="lt1"/>
              </a:solidFill>
              <a:latin typeface="Garamond"/>
              <a:ea typeface="Garamond"/>
              <a:cs typeface="Garamond"/>
              <a:sym typeface="Garamond"/>
            </a:endParaRPr>
          </a:p>
          <a:p>
            <a:pPr indent="-228600" lvl="1" marL="685800" rtl="0" algn="just">
              <a:lnSpc>
                <a:spcPct val="115000"/>
              </a:lnSpc>
              <a:spcBef>
                <a:spcPts val="1300"/>
              </a:spcBef>
              <a:spcAft>
                <a:spcPts val="0"/>
              </a:spcAft>
              <a:buClr>
                <a:schemeClr val="lt1"/>
              </a:buClr>
              <a:buSzPts val="1800"/>
              <a:buChar char="•"/>
            </a:pPr>
            <a:r>
              <a:rPr b="1" lang="en-US" sz="1800">
                <a:solidFill>
                  <a:schemeClr val="lt1"/>
                </a:solidFill>
                <a:latin typeface="Garamond"/>
                <a:ea typeface="Garamond"/>
                <a:cs typeface="Garamond"/>
                <a:sym typeface="Garamond"/>
              </a:rPr>
              <a:t>In 2024, China and Russia highlighted the establishment of the Subcommittee on Arctic Shipping Подкомитет по арктическому судоходству? to promote the development of Arctic shipping routes as vital international transportation corridors.</a:t>
            </a:r>
            <a:endParaRPr/>
          </a:p>
          <a:p>
            <a:pPr indent="-228600" lvl="1" marL="685800" rtl="0" algn="just">
              <a:lnSpc>
                <a:spcPct val="115000"/>
              </a:lnSpc>
              <a:spcBef>
                <a:spcPts val="1300"/>
              </a:spcBef>
              <a:spcAft>
                <a:spcPts val="0"/>
              </a:spcAft>
              <a:buClr>
                <a:schemeClr val="lt1"/>
              </a:buClr>
              <a:buSzPts val="1800"/>
              <a:buChar char="•"/>
            </a:pPr>
            <a:r>
              <a:rPr b="1" lang="en-US" sz="1800">
                <a:solidFill>
                  <a:schemeClr val="lt1"/>
                </a:solidFill>
                <a:latin typeface="Garamond"/>
                <a:ea typeface="Garamond"/>
                <a:cs typeface="Garamond"/>
                <a:sym typeface="Garamond"/>
              </a:rPr>
              <a:t>In 2025, China and Russia reaffirmed both parties' commitment to upholding peace and stability in the Arctic region and preventing the emergence of military-political tensions in the area.</a:t>
            </a:r>
            <a:endParaRPr b="1" sz="1400">
              <a:solidFill>
                <a:schemeClr val="lt1"/>
              </a:solidFill>
              <a:latin typeface="Garamond"/>
              <a:ea typeface="Garamond"/>
              <a:cs typeface="Garamond"/>
              <a:sym typeface="Garamo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graphicFrame>
        <p:nvGraphicFramePr>
          <p:cNvPr id="112" name="Google Shape;112;p5"/>
          <p:cNvGraphicFramePr/>
          <p:nvPr/>
        </p:nvGraphicFramePr>
        <p:xfrm>
          <a:off x="885382" y="1659753"/>
          <a:ext cx="3000000" cy="3000000"/>
        </p:xfrm>
        <a:graphic>
          <a:graphicData uri="http://schemas.openxmlformats.org/drawingml/2006/table">
            <a:tbl>
              <a:tblPr bandRow="1" firstCol="1" firstRow="1">
                <a:noFill/>
                <a:tableStyleId>{0843DDB6-8906-4395-868C-32F6FBEAA93E}</a:tableStyleId>
              </a:tblPr>
              <a:tblGrid>
                <a:gridCol w="969975"/>
                <a:gridCol w="713600"/>
                <a:gridCol w="812000"/>
                <a:gridCol w="801675"/>
                <a:gridCol w="824425"/>
                <a:gridCol w="814100"/>
                <a:gridCol w="814100"/>
                <a:gridCol w="814100"/>
                <a:gridCol w="814100"/>
                <a:gridCol w="845450"/>
                <a:gridCol w="813050"/>
                <a:gridCol w="813050"/>
                <a:gridCol w="889350"/>
              </a:tblGrid>
              <a:tr h="433050">
                <a:tc>
                  <a:txBody>
                    <a:bodyPr/>
                    <a:lstStyle/>
                    <a:p>
                      <a:pPr indent="0" lvl="0" marL="0" marR="0" rtl="0" algn="just">
                        <a:lnSpc>
                          <a:spcPct val="150000"/>
                        </a:lnSpc>
                        <a:spcBef>
                          <a:spcPts val="0"/>
                        </a:spcBef>
                        <a:spcAft>
                          <a:spcPts val="0"/>
                        </a:spcAft>
                        <a:buNone/>
                      </a:pPr>
                      <a:r>
                        <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2013</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2015</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2016</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2017</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2018</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2019</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2020</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2021</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2022</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2023</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2024</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Total</a:t>
                      </a:r>
                      <a:endParaRPr sz="1600" u="none" cap="none" strike="noStrike">
                        <a:latin typeface="Arial"/>
                        <a:ea typeface="Arial"/>
                        <a:cs typeface="Arial"/>
                        <a:sym typeface="Arial"/>
                      </a:endParaRPr>
                    </a:p>
                  </a:txBody>
                  <a:tcPr marT="0" marB="0" marR="68575" marL="68575"/>
                </a:tc>
              </a:tr>
              <a:tr h="433050">
                <a:tc>
                  <a:txBody>
                    <a:bodyPr/>
                    <a:lstStyle/>
                    <a:p>
                      <a:pPr indent="0" lvl="0" marL="0" marR="0" rtl="0" algn="l">
                        <a:lnSpc>
                          <a:spcPct val="150000"/>
                        </a:lnSpc>
                        <a:spcBef>
                          <a:spcPts val="0"/>
                        </a:spcBef>
                        <a:spcAft>
                          <a:spcPts val="0"/>
                        </a:spcAft>
                        <a:buNone/>
                      </a:pPr>
                      <a:r>
                        <a:rPr lang="en-US" sz="1600" u="none" cap="none" strike="noStrike">
                          <a:latin typeface="Arial"/>
                          <a:ea typeface="Arial"/>
                          <a:cs typeface="Arial"/>
                          <a:sym typeface="Arial"/>
                        </a:rPr>
                        <a:t>No. of Voyages</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1</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2</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6</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5</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8</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9</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11</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14</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0</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8</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13</a:t>
                      </a:r>
                      <a:endParaRPr sz="1600" u="none" cap="none" strike="noStrike">
                        <a:latin typeface="Arial"/>
                        <a:ea typeface="Arial"/>
                        <a:cs typeface="Arial"/>
                        <a:sym typeface="Arial"/>
                      </a:endParaRPr>
                    </a:p>
                  </a:txBody>
                  <a:tcPr marT="0" marB="0" marR="68575" marL="68575"/>
                </a:tc>
                <a:tc>
                  <a:txBody>
                    <a:bodyPr/>
                    <a:lstStyle/>
                    <a:p>
                      <a:pPr indent="0" lvl="0" marL="0" marR="0" rtl="0" algn="just">
                        <a:lnSpc>
                          <a:spcPct val="150000"/>
                        </a:lnSpc>
                        <a:spcBef>
                          <a:spcPts val="0"/>
                        </a:spcBef>
                        <a:spcAft>
                          <a:spcPts val="0"/>
                        </a:spcAft>
                        <a:buNone/>
                      </a:pPr>
                      <a:r>
                        <a:rPr lang="en-US" sz="1600" u="none" cap="none" strike="noStrike">
                          <a:latin typeface="Arial"/>
                          <a:ea typeface="Arial"/>
                          <a:cs typeface="Arial"/>
                          <a:sym typeface="Arial"/>
                        </a:rPr>
                        <a:t>77</a:t>
                      </a:r>
                      <a:endParaRPr sz="1600" u="none" cap="none" strike="noStrike">
                        <a:latin typeface="Arial"/>
                        <a:ea typeface="Arial"/>
                        <a:cs typeface="Arial"/>
                        <a:sym typeface="Arial"/>
                      </a:endParaRPr>
                    </a:p>
                  </a:txBody>
                  <a:tcPr marT="0" marB="0" marR="68575" marL="68575"/>
                </a:tc>
              </a:tr>
            </a:tbl>
          </a:graphicData>
        </a:graphic>
      </p:graphicFrame>
      <p:sp>
        <p:nvSpPr>
          <p:cNvPr id="113" name="Google Shape;113;p5"/>
          <p:cNvSpPr txBox="1"/>
          <p:nvPr/>
        </p:nvSpPr>
        <p:spPr>
          <a:xfrm>
            <a:off x="2179135" y="1203371"/>
            <a:ext cx="7953983"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800" u="none" cap="none" strike="noStrike">
                <a:solidFill>
                  <a:schemeClr val="lt1"/>
                </a:solidFill>
                <a:latin typeface="Garamond"/>
                <a:ea typeface="Garamond"/>
                <a:cs typeface="Garamond"/>
                <a:sym typeface="Garamond"/>
              </a:rPr>
              <a:t>Table: China’s Utilization of Arctic Waterway 2013-2024</a:t>
            </a:r>
            <a:endParaRPr b="0" i="0" sz="1800" u="none" cap="none" strike="noStrike">
              <a:solidFill>
                <a:schemeClr val="dk1"/>
              </a:solidFill>
              <a:latin typeface="Arial"/>
              <a:ea typeface="Arial"/>
              <a:cs typeface="Arial"/>
              <a:sym typeface="Arial"/>
            </a:endParaRPr>
          </a:p>
        </p:txBody>
      </p:sp>
      <p:sp>
        <p:nvSpPr>
          <p:cNvPr id="114" name="Google Shape;114;p5"/>
          <p:cNvSpPr txBox="1"/>
          <p:nvPr/>
        </p:nvSpPr>
        <p:spPr>
          <a:xfrm>
            <a:off x="885382" y="2955237"/>
            <a:ext cx="10738982" cy="1200329"/>
          </a:xfrm>
          <a:prstGeom prst="rect">
            <a:avLst/>
          </a:prstGeom>
          <a:noFill/>
          <a:ln>
            <a:noFill/>
          </a:ln>
        </p:spPr>
        <p:txBody>
          <a:bodyPr anchorCtr="0" anchor="t" bIns="45700" lIns="91425" spcFirstLastPara="1" rIns="91425" wrap="square" tIns="45700">
            <a:spAutoFit/>
          </a:bodyPr>
          <a:lstStyle/>
          <a:p>
            <a:pPr indent="-285750" lvl="0" marL="285750" marR="0" rtl="0" algn="just">
              <a:spcBef>
                <a:spcPts val="0"/>
              </a:spcBef>
              <a:spcAft>
                <a:spcPts val="0"/>
              </a:spcAft>
              <a:buClr>
                <a:schemeClr val="lt1"/>
              </a:buClr>
              <a:buSzPts val="1800"/>
              <a:buFont typeface="Arial"/>
              <a:buChar char="•"/>
            </a:pPr>
            <a:r>
              <a:rPr b="1" i="0" lang="en-US" sz="1800" u="none" cap="none" strike="noStrike">
                <a:solidFill>
                  <a:schemeClr val="lt1"/>
                </a:solidFill>
                <a:latin typeface="Garamond"/>
                <a:ea typeface="Garamond"/>
                <a:cs typeface="Garamond"/>
                <a:sym typeface="Garamond"/>
              </a:rPr>
              <a:t>State-owned COSCO Specialized Carrier started commercialized operation since 2013, and completed a total of 56 commercial voyages (of 53 transits) as of the end of 2021.</a:t>
            </a:r>
            <a:endParaRPr/>
          </a:p>
          <a:p>
            <a:pPr indent="-285750" lvl="0" marL="285750" marR="0" rtl="0" algn="just">
              <a:spcBef>
                <a:spcPts val="0"/>
              </a:spcBef>
              <a:spcAft>
                <a:spcPts val="0"/>
              </a:spcAft>
              <a:buClr>
                <a:schemeClr val="lt1"/>
              </a:buClr>
              <a:buSzPts val="1800"/>
              <a:buFont typeface="Arial"/>
              <a:buChar char="•"/>
            </a:pPr>
            <a:r>
              <a:rPr b="1" i="0" lang="en-US" sz="1800" u="none" cap="none" strike="noStrike">
                <a:solidFill>
                  <a:schemeClr val="lt1"/>
                </a:solidFill>
                <a:latin typeface="Garamond"/>
                <a:ea typeface="Garamond"/>
                <a:cs typeface="Garamond"/>
                <a:sym typeface="Garamond"/>
              </a:rPr>
              <a:t>Private New New Shipping Line opened Arctic business starting from 2023, specializing in China-Russia maritime trade, and launched the "Arctic Express No. 1" sea-rail combined transport route with Rosatom.</a:t>
            </a:r>
            <a:endParaRPr b="1" i="0" sz="2000" u="none" cap="none" strike="noStrike">
              <a:solidFill>
                <a:schemeClr val="lt1"/>
              </a:solidFill>
              <a:latin typeface="Garamond"/>
              <a:ea typeface="Garamond"/>
              <a:cs typeface="Garamond"/>
              <a:sym typeface="Garamond"/>
            </a:endParaRPr>
          </a:p>
        </p:txBody>
      </p:sp>
      <p:pic>
        <p:nvPicPr>
          <p:cNvPr id="115" name="Google Shape;115;p5"/>
          <p:cNvPicPr preferRelativeResize="0"/>
          <p:nvPr/>
        </p:nvPicPr>
        <p:blipFill rotWithShape="1">
          <a:blip r:embed="rId3">
            <a:alphaModFix/>
          </a:blip>
          <a:srcRect b="0" l="0" r="0" t="0"/>
          <a:stretch/>
        </p:blipFill>
        <p:spPr>
          <a:xfrm>
            <a:off x="245657" y="4442188"/>
            <a:ext cx="2957786" cy="1756590"/>
          </a:xfrm>
          <a:prstGeom prst="rect">
            <a:avLst/>
          </a:prstGeom>
          <a:noFill/>
          <a:ln>
            <a:noFill/>
          </a:ln>
        </p:spPr>
      </p:pic>
      <p:pic>
        <p:nvPicPr>
          <p:cNvPr id="116" name="Google Shape;116;p5"/>
          <p:cNvPicPr preferRelativeResize="0"/>
          <p:nvPr/>
        </p:nvPicPr>
        <p:blipFill rotWithShape="1">
          <a:blip r:embed="rId4">
            <a:alphaModFix/>
          </a:blip>
          <a:srcRect b="0" l="0" r="0" t="0"/>
          <a:stretch/>
        </p:blipFill>
        <p:spPr>
          <a:xfrm>
            <a:off x="3422489" y="4449812"/>
            <a:ext cx="2623449" cy="1748966"/>
          </a:xfrm>
          <a:prstGeom prst="rect">
            <a:avLst/>
          </a:prstGeom>
          <a:noFill/>
          <a:ln>
            <a:noFill/>
          </a:ln>
        </p:spPr>
      </p:pic>
      <p:pic>
        <p:nvPicPr>
          <p:cNvPr id="117" name="Google Shape;117;p5"/>
          <p:cNvPicPr preferRelativeResize="0"/>
          <p:nvPr/>
        </p:nvPicPr>
        <p:blipFill rotWithShape="1">
          <a:blip r:embed="rId5">
            <a:alphaModFix/>
          </a:blip>
          <a:srcRect b="0" l="0" r="0" t="0"/>
          <a:stretch/>
        </p:blipFill>
        <p:spPr>
          <a:xfrm>
            <a:off x="6156127" y="4449812"/>
            <a:ext cx="2957786" cy="1748966"/>
          </a:xfrm>
          <a:prstGeom prst="rect">
            <a:avLst/>
          </a:prstGeom>
          <a:noFill/>
          <a:ln>
            <a:noFill/>
          </a:ln>
        </p:spPr>
      </p:pic>
      <p:pic>
        <p:nvPicPr>
          <p:cNvPr id="118" name="Google Shape;118;p5"/>
          <p:cNvPicPr preferRelativeResize="0"/>
          <p:nvPr/>
        </p:nvPicPr>
        <p:blipFill rotWithShape="1">
          <a:blip r:embed="rId6">
            <a:alphaModFix/>
          </a:blip>
          <a:srcRect b="21978" l="0" r="0" t="4521"/>
          <a:stretch/>
        </p:blipFill>
        <p:spPr>
          <a:xfrm>
            <a:off x="9330013" y="4449812"/>
            <a:ext cx="2623449" cy="1748966"/>
          </a:xfrm>
          <a:prstGeom prst="rect">
            <a:avLst/>
          </a:prstGeom>
          <a:noFill/>
          <a:ln>
            <a:noFill/>
          </a:ln>
        </p:spPr>
      </p:pic>
      <p:sp>
        <p:nvSpPr>
          <p:cNvPr id="119" name="Google Shape;119;p5"/>
          <p:cNvSpPr txBox="1"/>
          <p:nvPr/>
        </p:nvSpPr>
        <p:spPr>
          <a:xfrm>
            <a:off x="538480" y="6198778"/>
            <a:ext cx="237213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lt1"/>
                </a:solidFill>
                <a:latin typeface="Garamond"/>
                <a:ea typeface="Garamond"/>
                <a:cs typeface="Garamond"/>
                <a:sym typeface="Garamond"/>
              </a:rPr>
              <a:t>Wind power equipment</a:t>
            </a:r>
            <a:endParaRPr sz="1800">
              <a:solidFill>
                <a:schemeClr val="lt1"/>
              </a:solidFill>
              <a:latin typeface="Garamond"/>
              <a:ea typeface="Garamond"/>
              <a:cs typeface="Garamond"/>
              <a:sym typeface="Garamond"/>
            </a:endParaRPr>
          </a:p>
        </p:txBody>
      </p:sp>
      <p:sp>
        <p:nvSpPr>
          <p:cNvPr id="120" name="Google Shape;120;p5"/>
          <p:cNvSpPr txBox="1"/>
          <p:nvPr/>
        </p:nvSpPr>
        <p:spPr>
          <a:xfrm>
            <a:off x="3567888" y="6198778"/>
            <a:ext cx="237213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Garamond"/>
                <a:ea typeface="Garamond"/>
                <a:cs typeface="Garamond"/>
                <a:sym typeface="Garamond"/>
              </a:rPr>
              <a:t>Subway Shield Machine</a:t>
            </a:r>
            <a:endParaRPr sz="1800">
              <a:solidFill>
                <a:schemeClr val="lt1"/>
              </a:solidFill>
              <a:latin typeface="Garamond"/>
              <a:ea typeface="Garamond"/>
              <a:cs typeface="Garamond"/>
              <a:sym typeface="Garamond"/>
            </a:endParaRPr>
          </a:p>
        </p:txBody>
      </p:sp>
      <p:sp>
        <p:nvSpPr>
          <p:cNvPr id="121" name="Google Shape;121;p5"/>
          <p:cNvSpPr txBox="1"/>
          <p:nvPr/>
        </p:nvSpPr>
        <p:spPr>
          <a:xfrm>
            <a:off x="6554861" y="6198778"/>
            <a:ext cx="237213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lt1"/>
                </a:solidFill>
                <a:latin typeface="Garamond"/>
                <a:ea typeface="Garamond"/>
                <a:cs typeface="Garamond"/>
                <a:sym typeface="Garamond"/>
              </a:rPr>
              <a:t>Paper Pulp</a:t>
            </a:r>
            <a:endParaRPr sz="1800">
              <a:solidFill>
                <a:schemeClr val="lt1"/>
              </a:solidFill>
              <a:latin typeface="Garamond"/>
              <a:ea typeface="Garamond"/>
              <a:cs typeface="Garamond"/>
              <a:sym typeface="Garamond"/>
            </a:endParaRPr>
          </a:p>
        </p:txBody>
      </p:sp>
      <p:sp>
        <p:nvSpPr>
          <p:cNvPr id="122" name="Google Shape;122;p5"/>
          <p:cNvSpPr txBox="1"/>
          <p:nvPr/>
        </p:nvSpPr>
        <p:spPr>
          <a:xfrm>
            <a:off x="9435923" y="6198778"/>
            <a:ext cx="237213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lt1"/>
                </a:solidFill>
                <a:latin typeface="Garamond"/>
                <a:ea typeface="Garamond"/>
                <a:cs typeface="Garamond"/>
                <a:sym typeface="Garamond"/>
              </a:rPr>
              <a:t>Yacht</a:t>
            </a:r>
            <a:endParaRPr sz="1800">
              <a:solidFill>
                <a:schemeClr val="lt1"/>
              </a:solidFill>
              <a:latin typeface="Garamond"/>
              <a:ea typeface="Garamond"/>
              <a:cs typeface="Garamond"/>
              <a:sym typeface="Garamo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6"/>
          <p:cNvSpPr/>
          <p:nvPr/>
        </p:nvSpPr>
        <p:spPr>
          <a:xfrm>
            <a:off x="1284204" y="908720"/>
            <a:ext cx="9780347" cy="5832648"/>
          </a:xfrm>
          <a:prstGeom prst="rect">
            <a:avLst/>
          </a:prstGeom>
          <a:gradFill>
            <a:gsLst>
              <a:gs pos="0">
                <a:srgbClr val="A5A5A5">
                  <a:alpha val="7058"/>
                </a:srgbClr>
              </a:gs>
              <a:gs pos="81000">
                <a:srgbClr val="3F3000">
                  <a:alpha val="55686"/>
                </a:srgbClr>
              </a:gs>
              <a:gs pos="100000">
                <a:srgbClr val="1E4E79">
                  <a:alpha val="23137"/>
                </a:srgbClr>
              </a:gs>
            </a:gsLst>
            <a:lin ang="18900000" scaled="0"/>
          </a:gradFill>
          <a:ln cap="flat" cmpd="sng" w="12700">
            <a:solidFill>
              <a:srgbClr val="FFFF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000">
              <a:solidFill>
                <a:schemeClr val="lt1"/>
              </a:solidFill>
              <a:latin typeface="Arial"/>
              <a:ea typeface="Arial"/>
              <a:cs typeface="Arial"/>
              <a:sym typeface="Arial"/>
            </a:endParaRPr>
          </a:p>
        </p:txBody>
      </p:sp>
      <p:pic>
        <p:nvPicPr>
          <p:cNvPr descr="图片包含 文字, 地图&#10;&#10;已生成极高可信度的说明" id="129" name="Google Shape;129;p6"/>
          <p:cNvPicPr preferRelativeResize="0"/>
          <p:nvPr/>
        </p:nvPicPr>
        <p:blipFill rotWithShape="1">
          <a:blip r:embed="rId3">
            <a:alphaModFix/>
          </a:blip>
          <a:srcRect b="10898" l="0" r="2682" t="7359"/>
          <a:stretch/>
        </p:blipFill>
        <p:spPr>
          <a:xfrm>
            <a:off x="6096000" y="1039476"/>
            <a:ext cx="4811796" cy="2526068"/>
          </a:xfrm>
          <a:prstGeom prst="rect">
            <a:avLst/>
          </a:prstGeom>
          <a:noFill/>
          <a:ln cap="flat" cmpd="sng" w="12700">
            <a:solidFill>
              <a:srgbClr val="F5F7FC"/>
            </a:solidFill>
            <a:prstDash val="solid"/>
            <a:round/>
            <a:headEnd len="sm" w="sm" type="none"/>
            <a:tailEnd len="sm" w="sm" type="none"/>
          </a:ln>
        </p:spPr>
      </p:pic>
      <p:pic>
        <p:nvPicPr>
          <p:cNvPr descr="D:\tm670-2016-1466225801-681423018.jpg" id="130" name="Google Shape;130;p6"/>
          <p:cNvPicPr preferRelativeResize="0"/>
          <p:nvPr/>
        </p:nvPicPr>
        <p:blipFill rotWithShape="1">
          <a:blip r:embed="rId4">
            <a:alphaModFix/>
          </a:blip>
          <a:srcRect b="0" l="0" r="0" t="0"/>
          <a:stretch/>
        </p:blipFill>
        <p:spPr>
          <a:xfrm>
            <a:off x="6096000" y="3645024"/>
            <a:ext cx="4811796" cy="2932056"/>
          </a:xfrm>
          <a:prstGeom prst="rect">
            <a:avLst/>
          </a:prstGeom>
          <a:noFill/>
          <a:ln cap="flat" cmpd="sng" w="12700">
            <a:solidFill>
              <a:srgbClr val="F5F7FC"/>
            </a:solidFill>
            <a:prstDash val="solid"/>
            <a:round/>
            <a:headEnd len="sm" w="sm" type="none"/>
            <a:tailEnd len="sm" w="sm" type="none"/>
          </a:ln>
        </p:spPr>
      </p:pic>
      <p:sp>
        <p:nvSpPr>
          <p:cNvPr id="131" name="Google Shape;131;p6"/>
          <p:cNvSpPr/>
          <p:nvPr/>
        </p:nvSpPr>
        <p:spPr>
          <a:xfrm>
            <a:off x="1782174" y="420099"/>
            <a:ext cx="878440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Garamond"/>
                <a:ea typeface="Garamond"/>
                <a:cs typeface="Garamond"/>
                <a:sym typeface="Garamond"/>
              </a:rPr>
              <a:t>Russia's Yamal LNG Project – A Shipping-Driven Resource Development Initiative</a:t>
            </a:r>
            <a:endParaRPr b="1" sz="1800">
              <a:solidFill>
                <a:schemeClr val="lt1"/>
              </a:solidFill>
              <a:latin typeface="Garamond"/>
              <a:ea typeface="Garamond"/>
              <a:cs typeface="Garamond"/>
              <a:sym typeface="Garamond"/>
            </a:endParaRPr>
          </a:p>
        </p:txBody>
      </p:sp>
      <p:pic>
        <p:nvPicPr>
          <p:cNvPr descr="图片包含 文字, 地图&#10;&#10;已生成极高可信度的说明" id="132" name="Google Shape;132;p6"/>
          <p:cNvPicPr preferRelativeResize="0"/>
          <p:nvPr/>
        </p:nvPicPr>
        <p:blipFill rotWithShape="1">
          <a:blip r:embed="rId5">
            <a:alphaModFix/>
          </a:blip>
          <a:srcRect b="0" l="0" r="0" t="0"/>
          <a:stretch/>
        </p:blipFill>
        <p:spPr>
          <a:xfrm>
            <a:off x="1416050" y="1039475"/>
            <a:ext cx="4608437" cy="2526068"/>
          </a:xfrm>
          <a:prstGeom prst="rect">
            <a:avLst/>
          </a:prstGeom>
          <a:noFill/>
          <a:ln cap="flat" cmpd="sng" w="12700">
            <a:solidFill>
              <a:srgbClr val="F5F7FC"/>
            </a:solidFill>
            <a:prstDash val="solid"/>
            <a:round/>
            <a:headEnd len="sm" w="sm" type="none"/>
            <a:tailEnd len="sm" w="sm" type="none"/>
          </a:ln>
        </p:spPr>
      </p:pic>
      <p:pic>
        <p:nvPicPr>
          <p:cNvPr descr="D:\20160826101917_0544.jpg" id="133" name="Google Shape;133;p6"/>
          <p:cNvPicPr preferRelativeResize="0"/>
          <p:nvPr/>
        </p:nvPicPr>
        <p:blipFill rotWithShape="1">
          <a:blip r:embed="rId6">
            <a:alphaModFix/>
          </a:blip>
          <a:srcRect b="0" l="0" r="0" t="0"/>
          <a:stretch/>
        </p:blipFill>
        <p:spPr>
          <a:xfrm>
            <a:off x="1416050" y="3645024"/>
            <a:ext cx="4608437" cy="2932056"/>
          </a:xfrm>
          <a:prstGeom prst="rect">
            <a:avLst/>
          </a:prstGeom>
          <a:noFill/>
          <a:ln cap="flat" cmpd="sng" w="12700">
            <a:solidFill>
              <a:srgbClr val="F5F7FC"/>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7"/>
          <p:cNvSpPr txBox="1"/>
          <p:nvPr/>
        </p:nvSpPr>
        <p:spPr>
          <a:xfrm>
            <a:off x="1087470" y="1296969"/>
            <a:ext cx="10017000" cy="3170700"/>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rgbClr val="FFFF00"/>
              </a:buClr>
              <a:buSzPts val="2000"/>
              <a:buFont typeface="Noto Sans Symbols"/>
              <a:buChar char="⮚"/>
            </a:pPr>
            <a:r>
              <a:rPr b="1" lang="en-US" sz="2000">
                <a:solidFill>
                  <a:srgbClr val="FFFF00"/>
                </a:solidFill>
                <a:latin typeface="Garamond"/>
                <a:ea typeface="Garamond"/>
                <a:cs typeface="Garamond"/>
                <a:sym typeface="Garamond"/>
              </a:rPr>
              <a:t>Scientific cooperation: </a:t>
            </a:r>
            <a:endParaRPr b="1" sz="2000">
              <a:solidFill>
                <a:srgbClr val="FFFF00"/>
              </a:solidFill>
              <a:latin typeface="Garamond"/>
              <a:ea typeface="Garamond"/>
              <a:cs typeface="Garamond"/>
              <a:sym typeface="Garamond"/>
            </a:endParaRPr>
          </a:p>
          <a:p>
            <a:pPr indent="-342900" lvl="1" marL="800100" marR="0" rtl="0" algn="just">
              <a:spcBef>
                <a:spcPts val="0"/>
              </a:spcBef>
              <a:spcAft>
                <a:spcPts val="0"/>
              </a:spcAft>
              <a:buClr>
                <a:schemeClr val="lt1"/>
              </a:buClr>
              <a:buSzPts val="2000"/>
              <a:buFont typeface="Arial"/>
              <a:buChar char="•"/>
            </a:pPr>
            <a:r>
              <a:rPr b="1" i="0" lang="en-US" sz="2000" u="none" cap="none" strike="noStrike">
                <a:solidFill>
                  <a:schemeClr val="lt1"/>
                </a:solidFill>
                <a:latin typeface="Garamond"/>
                <a:ea typeface="Garamond"/>
                <a:cs typeface="Garamond"/>
                <a:sym typeface="Garamond"/>
              </a:rPr>
              <a:t>Establishment of joint laboratory, e.g. China-Russia Joint Laboratory on Polar Technology and Equipment</a:t>
            </a:r>
            <a:endParaRPr/>
          </a:p>
          <a:p>
            <a:pPr indent="-342900" lvl="1" marL="800100" marR="0" rtl="0" algn="just">
              <a:spcBef>
                <a:spcPts val="0"/>
              </a:spcBef>
              <a:spcAft>
                <a:spcPts val="0"/>
              </a:spcAft>
              <a:buClr>
                <a:schemeClr val="lt1"/>
              </a:buClr>
              <a:buSzPts val="2000"/>
              <a:buFont typeface="Arial"/>
              <a:buChar char="•"/>
            </a:pPr>
            <a:r>
              <a:rPr b="1" i="0" lang="en-US" sz="2000" u="none" cap="none" strike="noStrike">
                <a:solidFill>
                  <a:schemeClr val="lt1"/>
                </a:solidFill>
                <a:latin typeface="Garamond"/>
                <a:ea typeface="Garamond"/>
                <a:cs typeface="Garamond"/>
                <a:sym typeface="Garamond"/>
              </a:rPr>
              <a:t>Bilateral cooperation agreement between institutes – Polar Research Institute of China &amp; Murmansk Marine Biological Institute Мурманский морской биологический институт in Sept. 2023 on the Eastern Economic Forum.</a:t>
            </a:r>
            <a:endParaRPr b="1" i="0" sz="2000" u="none" cap="none" strike="noStrike">
              <a:solidFill>
                <a:schemeClr val="lt1"/>
              </a:solidFill>
              <a:latin typeface="Garamond"/>
              <a:ea typeface="Garamond"/>
              <a:cs typeface="Garamond"/>
              <a:sym typeface="Garamond"/>
            </a:endParaRPr>
          </a:p>
          <a:p>
            <a:pPr indent="-215900" lvl="0" marL="342900" marR="0" rtl="0" algn="just">
              <a:spcBef>
                <a:spcPts val="0"/>
              </a:spcBef>
              <a:spcAft>
                <a:spcPts val="0"/>
              </a:spcAft>
              <a:buClr>
                <a:schemeClr val="dk1"/>
              </a:buClr>
              <a:buSzPts val="2000"/>
              <a:buFont typeface="Arial"/>
              <a:buNone/>
            </a:pPr>
            <a:r>
              <a:t/>
            </a:r>
            <a:endParaRPr b="1" sz="2000">
              <a:solidFill>
                <a:schemeClr val="lt1"/>
              </a:solidFill>
              <a:latin typeface="Garamond"/>
              <a:ea typeface="Garamond"/>
              <a:cs typeface="Garamond"/>
              <a:sym typeface="Garamond"/>
            </a:endParaRPr>
          </a:p>
          <a:p>
            <a:pPr indent="-342900" lvl="0" marL="342900" marR="0" rtl="0" algn="just">
              <a:spcBef>
                <a:spcPts val="0"/>
              </a:spcBef>
              <a:spcAft>
                <a:spcPts val="0"/>
              </a:spcAft>
              <a:buClr>
                <a:srgbClr val="FFFF00"/>
              </a:buClr>
              <a:buSzPts val="2000"/>
              <a:buFont typeface="Noto Sans Symbols"/>
              <a:buChar char="⮚"/>
            </a:pPr>
            <a:r>
              <a:rPr b="1" lang="en-US" sz="2000">
                <a:solidFill>
                  <a:srgbClr val="FFFF00"/>
                </a:solidFill>
                <a:latin typeface="Garamond"/>
                <a:ea typeface="Garamond"/>
                <a:cs typeface="Garamond"/>
                <a:sym typeface="Garamond"/>
              </a:rPr>
              <a:t>S&amp;R cooperation:</a:t>
            </a:r>
            <a:endParaRPr/>
          </a:p>
          <a:p>
            <a:pPr indent="-285750" lvl="1" marL="742950" marR="0" rtl="0" algn="just">
              <a:spcBef>
                <a:spcPts val="0"/>
              </a:spcBef>
              <a:spcAft>
                <a:spcPts val="0"/>
              </a:spcAft>
              <a:buClr>
                <a:schemeClr val="lt1"/>
              </a:buClr>
              <a:buSzPts val="2000"/>
              <a:buFont typeface="Arial"/>
              <a:buChar char="•"/>
            </a:pPr>
            <a:r>
              <a:rPr b="1" i="0" lang="en-US" sz="2000" u="none" cap="none" strike="noStrike">
                <a:solidFill>
                  <a:schemeClr val="lt1"/>
                </a:solidFill>
                <a:latin typeface="Garamond"/>
                <a:ea typeface="Garamond"/>
                <a:cs typeface="Garamond"/>
                <a:sym typeface="Garamond"/>
              </a:rPr>
              <a:t>Memorandum of Understanding (MoU) to strengthen maritime law enforcement cooperation signed by coast guards</a:t>
            </a:r>
            <a:endParaRPr b="1" i="0" sz="2000" u="none" cap="none" strike="noStrike">
              <a:solidFill>
                <a:schemeClr val="lt1"/>
              </a:solidFill>
              <a:latin typeface="Garamond"/>
              <a:ea typeface="Garamond"/>
              <a:cs typeface="Garamond"/>
              <a:sym typeface="Garamo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8"/>
          <p:cNvSpPr txBox="1"/>
          <p:nvPr>
            <p:ph type="title"/>
          </p:nvPr>
        </p:nvSpPr>
        <p:spPr>
          <a:xfrm>
            <a:off x="838200" y="365125"/>
            <a:ext cx="10515600" cy="11017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00"/>
              </a:buClr>
              <a:buSzPts val="2600"/>
              <a:buFont typeface="Garamond"/>
              <a:buNone/>
            </a:pPr>
            <a:r>
              <a:rPr b="1" lang="en-US" sz="2600">
                <a:solidFill>
                  <a:srgbClr val="FFFF00"/>
                </a:solidFill>
                <a:latin typeface="Garamond"/>
                <a:ea typeface="Garamond"/>
                <a:cs typeface="Garamond"/>
                <a:sym typeface="Garamond"/>
              </a:rPr>
              <a:t>III. Prospect for BRIC+ Cooperation in the Arctic</a:t>
            </a:r>
            <a:endParaRPr b="1" sz="2600">
              <a:solidFill>
                <a:srgbClr val="FFFF00"/>
              </a:solidFill>
              <a:latin typeface="Garamond"/>
              <a:ea typeface="Garamond"/>
              <a:cs typeface="Garamond"/>
              <a:sym typeface="Garamond"/>
            </a:endParaRPr>
          </a:p>
        </p:txBody>
      </p:sp>
      <p:sp>
        <p:nvSpPr>
          <p:cNvPr id="144" name="Google Shape;144;p8"/>
          <p:cNvSpPr txBox="1"/>
          <p:nvPr>
            <p:ph idx="1" type="body"/>
          </p:nvPr>
        </p:nvSpPr>
        <p:spPr>
          <a:xfrm>
            <a:off x="406939" y="1884261"/>
            <a:ext cx="5857673" cy="4059339"/>
          </a:xfrm>
          <a:prstGeom prst="rect">
            <a:avLst/>
          </a:prstGeom>
          <a:noFill/>
          <a:ln>
            <a:noFill/>
          </a:ln>
        </p:spPr>
        <p:txBody>
          <a:bodyPr anchorCtr="0" anchor="t" bIns="45700" lIns="91425" spcFirstLastPara="1" rIns="91425" wrap="square" tIns="45700">
            <a:noAutofit/>
          </a:bodyPr>
          <a:lstStyle/>
          <a:p>
            <a:pPr indent="-228600" lvl="0" marL="228600" rtl="0" algn="just">
              <a:lnSpc>
                <a:spcPct val="115000"/>
              </a:lnSpc>
              <a:spcBef>
                <a:spcPts val="0"/>
              </a:spcBef>
              <a:spcAft>
                <a:spcPts val="0"/>
              </a:spcAft>
              <a:buClr>
                <a:schemeClr val="lt1"/>
              </a:buClr>
              <a:buSzPts val="1800"/>
              <a:buChar char="•"/>
            </a:pPr>
            <a:r>
              <a:rPr b="1" lang="en-US" sz="1800">
                <a:solidFill>
                  <a:schemeClr val="lt1"/>
                </a:solidFill>
                <a:latin typeface="Garamond"/>
                <a:ea typeface="Garamond"/>
                <a:cs typeface="Garamond"/>
                <a:sym typeface="Garamond"/>
              </a:rPr>
              <a:t>China and Russia regarding the BRICS as a pivotal platform for addressing international affairs.</a:t>
            </a:r>
            <a:endParaRPr/>
          </a:p>
          <a:p>
            <a:pPr indent="-228600" lvl="0" marL="228600" rtl="0" algn="just">
              <a:lnSpc>
                <a:spcPct val="115000"/>
              </a:lnSpc>
              <a:spcBef>
                <a:spcPts val="1800"/>
              </a:spcBef>
              <a:spcAft>
                <a:spcPts val="0"/>
              </a:spcAft>
              <a:buClr>
                <a:schemeClr val="lt1"/>
              </a:buClr>
              <a:buSzPts val="1800"/>
              <a:buChar char="•"/>
            </a:pPr>
            <a:r>
              <a:rPr b="1" lang="en-US" sz="1800">
                <a:solidFill>
                  <a:schemeClr val="lt1"/>
                </a:solidFill>
                <a:latin typeface="Garamond"/>
                <a:ea typeface="Garamond"/>
                <a:cs typeface="Garamond"/>
                <a:sym typeface="Garamond"/>
              </a:rPr>
              <a:t>China and Russia pledging to facilitate the seamless integration of new members into BRICS cooperation mechanisms, continue advancing the global influence of BRICS, and strengthen ties between BRICS members and the broader Global South.</a:t>
            </a:r>
            <a:endParaRPr/>
          </a:p>
          <a:p>
            <a:pPr indent="-228600" lvl="0" marL="228600" rtl="0" algn="just">
              <a:lnSpc>
                <a:spcPct val="115000"/>
              </a:lnSpc>
              <a:spcBef>
                <a:spcPts val="1800"/>
              </a:spcBef>
              <a:spcAft>
                <a:spcPts val="0"/>
              </a:spcAft>
              <a:buClr>
                <a:schemeClr val="lt1"/>
              </a:buClr>
              <a:buSzPts val="1800"/>
              <a:buChar char="•"/>
            </a:pPr>
            <a:r>
              <a:rPr b="1" lang="en-US" sz="1800">
                <a:solidFill>
                  <a:schemeClr val="lt1"/>
                </a:solidFill>
                <a:latin typeface="Garamond"/>
                <a:ea typeface="Garamond"/>
                <a:cs typeface="Garamond"/>
                <a:sym typeface="Garamond"/>
              </a:rPr>
              <a:t>China implementing the outcomes of BRICS summits with the establishment of BRICS International Research Center for Deep-Sea Resources in April 2025.</a:t>
            </a:r>
            <a:endParaRPr b="1" sz="1400">
              <a:solidFill>
                <a:schemeClr val="lt1"/>
              </a:solidFill>
              <a:latin typeface="Garamond"/>
              <a:ea typeface="Garamond"/>
              <a:cs typeface="Garamond"/>
              <a:sym typeface="Garamond"/>
            </a:endParaRPr>
          </a:p>
        </p:txBody>
      </p:sp>
      <p:pic>
        <p:nvPicPr>
          <p:cNvPr id="145" name="Google Shape;145;p8"/>
          <p:cNvPicPr preferRelativeResize="0"/>
          <p:nvPr/>
        </p:nvPicPr>
        <p:blipFill rotWithShape="1">
          <a:blip r:embed="rId3">
            <a:alphaModFix/>
          </a:blip>
          <a:srcRect b="0" l="0" r="0" t="0"/>
          <a:stretch/>
        </p:blipFill>
        <p:spPr>
          <a:xfrm>
            <a:off x="6510751" y="2343576"/>
            <a:ext cx="5274310" cy="285178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9"/>
          <p:cNvSpPr txBox="1"/>
          <p:nvPr>
            <p:ph type="title"/>
          </p:nvPr>
        </p:nvSpPr>
        <p:spPr>
          <a:xfrm>
            <a:off x="838200" y="160844"/>
            <a:ext cx="10515600" cy="11017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00"/>
              </a:buClr>
              <a:buSzPts val="2600"/>
              <a:buFont typeface="Garamond"/>
              <a:buNone/>
            </a:pPr>
            <a:r>
              <a:rPr b="1" lang="en-US" sz="2600">
                <a:solidFill>
                  <a:srgbClr val="FFFF00"/>
                </a:solidFill>
                <a:latin typeface="Garamond"/>
                <a:ea typeface="Garamond"/>
                <a:cs typeface="Garamond"/>
                <a:sym typeface="Garamond"/>
              </a:rPr>
              <a:t>III. Prospect for BRIC+ Cooperation in the Arctic</a:t>
            </a:r>
            <a:endParaRPr b="1" sz="2600">
              <a:solidFill>
                <a:srgbClr val="FFFF00"/>
              </a:solidFill>
              <a:latin typeface="Garamond"/>
              <a:ea typeface="Garamond"/>
              <a:cs typeface="Garamond"/>
              <a:sym typeface="Garamond"/>
            </a:endParaRPr>
          </a:p>
        </p:txBody>
      </p:sp>
      <p:sp>
        <p:nvSpPr>
          <p:cNvPr id="151" name="Google Shape;151;p9"/>
          <p:cNvSpPr txBox="1"/>
          <p:nvPr>
            <p:ph idx="1" type="body"/>
          </p:nvPr>
        </p:nvSpPr>
        <p:spPr>
          <a:xfrm>
            <a:off x="416666" y="1136683"/>
            <a:ext cx="5857673" cy="5560473"/>
          </a:xfrm>
          <a:prstGeom prst="rect">
            <a:avLst/>
          </a:prstGeom>
          <a:noFill/>
          <a:ln>
            <a:noFill/>
          </a:ln>
        </p:spPr>
        <p:txBody>
          <a:bodyPr anchorCtr="0" anchor="t" bIns="45700" lIns="91425" spcFirstLastPara="1" rIns="91425" wrap="square" tIns="45700">
            <a:noAutofit/>
          </a:bodyPr>
          <a:lstStyle/>
          <a:p>
            <a:pPr indent="-228600" lvl="0" marL="228600" rtl="0" algn="just">
              <a:lnSpc>
                <a:spcPct val="115000"/>
              </a:lnSpc>
              <a:spcBef>
                <a:spcPts val="0"/>
              </a:spcBef>
              <a:spcAft>
                <a:spcPts val="0"/>
              </a:spcAft>
              <a:buClr>
                <a:schemeClr val="lt1"/>
              </a:buClr>
              <a:buSzPts val="1800"/>
              <a:buChar char="•"/>
            </a:pPr>
            <a:r>
              <a:rPr b="1" lang="en-US" sz="1800">
                <a:solidFill>
                  <a:schemeClr val="lt1"/>
                </a:solidFill>
                <a:latin typeface="Garamond"/>
                <a:ea typeface="Garamond"/>
                <a:cs typeface="Garamond"/>
                <a:sym typeface="Garamond"/>
              </a:rPr>
              <a:t>Taking advantage of BRIC Ocean and Polar Science and Technology Working Group on both multi-lateral and bi-lateral basis within the BRICS Science, Technology, and Innovations framework.</a:t>
            </a:r>
            <a:endParaRPr/>
          </a:p>
          <a:p>
            <a:pPr indent="-228600" lvl="0" marL="228600" rtl="0" algn="just">
              <a:lnSpc>
                <a:spcPct val="115000"/>
              </a:lnSpc>
              <a:spcBef>
                <a:spcPts val="1800"/>
              </a:spcBef>
              <a:spcAft>
                <a:spcPts val="0"/>
              </a:spcAft>
              <a:buClr>
                <a:schemeClr val="lt1"/>
              </a:buClr>
              <a:buSzPts val="1800"/>
              <a:buChar char="•"/>
            </a:pPr>
            <a:r>
              <a:rPr b="1" lang="en-US" sz="1800">
                <a:solidFill>
                  <a:schemeClr val="lt1"/>
                </a:solidFill>
                <a:latin typeface="Garamond"/>
                <a:ea typeface="Garamond"/>
                <a:cs typeface="Garamond"/>
                <a:sym typeface="Garamond"/>
              </a:rPr>
              <a:t>Cooperative research projects, cooperative flagship projects, joint capacity building strategies and joint Roadmap</a:t>
            </a:r>
            <a:endParaRPr/>
          </a:p>
          <a:p>
            <a:pPr indent="-228600" lvl="0" marL="228600" rtl="0" algn="just">
              <a:lnSpc>
                <a:spcPct val="115000"/>
              </a:lnSpc>
              <a:spcBef>
                <a:spcPts val="1800"/>
              </a:spcBef>
              <a:spcAft>
                <a:spcPts val="0"/>
              </a:spcAft>
              <a:buClr>
                <a:schemeClr val="lt1"/>
              </a:buClr>
              <a:buSzPts val="1800"/>
              <a:buChar char="•"/>
            </a:pPr>
            <a:r>
              <a:rPr b="1" lang="en-US" sz="1800">
                <a:solidFill>
                  <a:schemeClr val="lt1"/>
                </a:solidFill>
                <a:latin typeface="Garamond"/>
                <a:ea typeface="Garamond"/>
                <a:cs typeface="Garamond"/>
                <a:sym typeface="Garamond"/>
              </a:rPr>
              <a:t>E.g. an international scientific station in Svalbard, the "Snowflake" International Arctic Station in Yamal-Nenets region, the “North Pole” Floating Arctic Research Vessel ледостойкая самодвижущаяся платформа (ЛСП) «Северный полюс» .</a:t>
            </a:r>
            <a:endParaRPr/>
          </a:p>
          <a:p>
            <a:pPr indent="-228600" lvl="0" marL="228600" rtl="0" algn="just">
              <a:lnSpc>
                <a:spcPct val="115000"/>
              </a:lnSpc>
              <a:spcBef>
                <a:spcPts val="1800"/>
              </a:spcBef>
              <a:spcAft>
                <a:spcPts val="0"/>
              </a:spcAft>
              <a:buClr>
                <a:schemeClr val="lt1"/>
              </a:buClr>
              <a:buSzPts val="1800"/>
              <a:buChar char="•"/>
            </a:pPr>
            <a:r>
              <a:rPr b="1" lang="en-US" sz="1800">
                <a:solidFill>
                  <a:schemeClr val="lt1"/>
                </a:solidFill>
                <a:latin typeface="Garamond"/>
                <a:ea typeface="Garamond"/>
                <a:cs typeface="Garamond"/>
                <a:sym typeface="Garamond"/>
              </a:rPr>
              <a:t> Joint project in regional and international agendas, e.g. IPY 2032-2033, and the UN Decade of Ocean Sciences for Sustainable Development Десятилетие науки об океане в интересах устойчивого развития.</a:t>
            </a:r>
            <a:endParaRPr b="1" sz="1400">
              <a:solidFill>
                <a:schemeClr val="lt1"/>
              </a:solidFill>
              <a:latin typeface="Garamond"/>
              <a:ea typeface="Garamond"/>
              <a:cs typeface="Garamond"/>
              <a:sym typeface="Garamond"/>
            </a:endParaRPr>
          </a:p>
        </p:txBody>
      </p:sp>
      <p:pic>
        <p:nvPicPr>
          <p:cNvPr id="152" name="Google Shape;152;p9"/>
          <p:cNvPicPr preferRelativeResize="0"/>
          <p:nvPr/>
        </p:nvPicPr>
        <p:blipFill rotWithShape="1">
          <a:blip r:embed="rId3">
            <a:alphaModFix/>
          </a:blip>
          <a:srcRect b="0" l="0" r="0" t="0"/>
          <a:stretch/>
        </p:blipFill>
        <p:spPr>
          <a:xfrm>
            <a:off x="6620090" y="1848255"/>
            <a:ext cx="5218753" cy="36302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0"/>
          <p:cNvSpPr txBox="1"/>
          <p:nvPr>
            <p:ph type="title"/>
          </p:nvPr>
        </p:nvSpPr>
        <p:spPr>
          <a:xfrm>
            <a:off x="2405164" y="1921551"/>
            <a:ext cx="7381672"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Garamond"/>
              <a:buNone/>
            </a:pPr>
            <a:r>
              <a:rPr b="1" lang="en-US">
                <a:solidFill>
                  <a:schemeClr val="lt1"/>
                </a:solidFill>
                <a:latin typeface="Garamond"/>
                <a:ea typeface="Garamond"/>
                <a:cs typeface="Garamond"/>
                <a:sym typeface="Garamond"/>
              </a:rPr>
              <a:t>Thank you for your attention!</a:t>
            </a:r>
            <a:endParaRPr b="1">
              <a:solidFill>
                <a:schemeClr val="lt1"/>
              </a:solidFill>
              <a:latin typeface="Garamond"/>
              <a:ea typeface="Garamond"/>
              <a:cs typeface="Garamond"/>
              <a:sym typeface="Garamon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2022-10-18T06:02:03Z</dcterms:created>
  <dc:creator>邓 贝西</dc:creator>
</cp:coreProperties>
</file>