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9144000" cy="6858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420" y="318"/>
      </p:cViewPr>
      <p:guideLst>
        <p:guide pos="288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presProps" Target="presProps.xml" /><Relationship Id="rId23" Type="http://schemas.openxmlformats.org/officeDocument/2006/relationships/tableStyles" Target="tableStyles.xml" /><Relationship Id="rId24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DF0152-53CE-447E-9A2E-23DCE9B1C9A1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5D8CC2-3239-46ED-875E-2505DC9C6E4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DF0152-53CE-447E-9A2E-23DCE9B1C9A1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5D8CC2-3239-46ED-875E-2505DC9C6E4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DF0152-53CE-447E-9A2E-23DCE9B1C9A1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5D8CC2-3239-46ED-875E-2505DC9C6E4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28650" y="1825625"/>
            <a:ext cx="38862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29150" y="1825625"/>
            <a:ext cx="38862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DF0152-53CE-447E-9A2E-23DCE9B1C9A1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5D8CC2-3239-46ED-875E-2505DC9C6E4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365126"/>
            <a:ext cx="78867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29842" y="2505074"/>
            <a:ext cx="3868340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29150" y="2505074"/>
            <a:ext cx="3887391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DF0152-53CE-447E-9A2E-23DCE9B1C9A1}" type="datetimeFigureOut">
              <a:rPr lang="ru-RU"/>
              <a:t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5D8CC2-3239-46ED-875E-2505DC9C6E4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DF0152-53CE-447E-9A2E-23DCE9B1C9A1}" type="datetimeFigureOut">
              <a:rPr lang="ru-RU"/>
              <a:t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5D8CC2-3239-46ED-875E-2505DC9C6E4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DF0152-53CE-447E-9A2E-23DCE9B1C9A1}" type="datetimeFigureOut">
              <a:rPr lang="ru-RU"/>
              <a:t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5D8CC2-3239-46ED-875E-2505DC9C6E4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DF0152-53CE-447E-9A2E-23DCE9B1C9A1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5D8CC2-3239-46ED-875E-2505DC9C6E4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DF0152-53CE-447E-9A2E-23DCE9B1C9A1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5D8CC2-3239-46ED-875E-2505DC9C6E4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DF0152-53CE-447E-9A2E-23DCE9B1C9A1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5D8CC2-3239-46ED-875E-2505DC9C6E4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543675" y="365125"/>
            <a:ext cx="1971675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28650" y="365125"/>
            <a:ext cx="5800725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DF0152-53CE-447E-9A2E-23DCE9B1C9A1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5D8CC2-3239-46ED-875E-2505DC9C6E4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681403" y="6396039"/>
            <a:ext cx="572965" cy="12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75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 bwMode="auto">
          <a:xfrm>
            <a:off x="681403" y="2174986"/>
            <a:ext cx="3774831" cy="3948002"/>
          </a:xfrm>
        </p:spPr>
        <p:txBody>
          <a:bodyPr lIns="0" tIns="0" rIns="0" bIns="0">
            <a:noAutofit/>
          </a:bodyPr>
          <a:lstStyle>
            <a:lvl1pPr marL="0" indent="0">
              <a:buSzPct val="200000"/>
              <a:buFont typeface="System Font Regular"/>
              <a:buNone/>
              <a:defRPr sz="1100"/>
            </a:lvl1pPr>
            <a:lvl2pPr marL="422040" indent="0">
              <a:buSzPct val="200000"/>
              <a:buFont typeface="System Font Regular"/>
              <a:buNone/>
              <a:defRPr sz="1100"/>
            </a:lvl2pPr>
            <a:lvl3pPr marL="844083" indent="0">
              <a:buSzPct val="200000"/>
              <a:buFont typeface="System Font Regular"/>
              <a:buNone/>
              <a:defRPr sz="1100"/>
            </a:lvl3pPr>
            <a:lvl4pPr marL="1266124" indent="0">
              <a:buSzPct val="200000"/>
              <a:buFont typeface="System Font Regular"/>
              <a:buNone/>
              <a:defRPr sz="1100"/>
            </a:lvl4pPr>
            <a:lvl5pPr marL="1688165" indent="0">
              <a:buSzPct val="200000"/>
              <a:buFont typeface="System Font Regular"/>
              <a:buNone/>
              <a:defRPr sz="110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 bwMode="auto">
          <a:xfrm>
            <a:off x="4687765" y="2174985"/>
            <a:ext cx="3774831" cy="3948002"/>
          </a:xfrm>
        </p:spPr>
        <p:txBody>
          <a:bodyPr lIns="0" tIns="0" rIns="0" bIns="0">
            <a:noAutofit/>
          </a:bodyPr>
          <a:lstStyle>
            <a:lvl1pPr marL="0" indent="0">
              <a:buSzPct val="200000"/>
              <a:buFont typeface="System Font Regular"/>
              <a:buNone/>
              <a:defRPr sz="1100"/>
            </a:lvl1pPr>
            <a:lvl2pPr marL="422040" indent="0">
              <a:buSzPct val="200000"/>
              <a:buFont typeface="System Font Regular"/>
              <a:buNone/>
              <a:defRPr sz="1100"/>
            </a:lvl2pPr>
            <a:lvl3pPr marL="844083" indent="0">
              <a:buSzPct val="200000"/>
              <a:buFont typeface="System Font Regular"/>
              <a:buNone/>
              <a:defRPr sz="1100"/>
            </a:lvl3pPr>
            <a:lvl4pPr marL="1266124" indent="0">
              <a:buSzPct val="200000"/>
              <a:buFont typeface="System Font Regular"/>
              <a:buNone/>
              <a:defRPr sz="1100"/>
            </a:lvl4pPr>
            <a:lvl5pPr marL="1688165" indent="0">
              <a:buSzPct val="200000"/>
              <a:buFont typeface="System Font Regular"/>
              <a:buNone/>
              <a:defRPr sz="110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CF8CEC7-73F8-4E66-A7FE-7438618EDF8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4">
            <a:alphaModFix amt="20000"/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DF0152-53CE-447E-9A2E-23DCE9B1C9A1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15D8CC2-3239-46ED-875E-2505DC9C6E45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emf"/><Relationship Id="rId3" Type="http://schemas.openxmlformats.org/officeDocument/2006/relationships/image" Target="../media/image24.jpg"/><Relationship Id="rId4" Type="http://schemas.openxmlformats.org/officeDocument/2006/relationships/image" Target="../media/image25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emf"/><Relationship Id="rId3" Type="http://schemas.openxmlformats.org/officeDocument/2006/relationships/image" Target="../media/image27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emf"/><Relationship Id="rId3" Type="http://schemas.openxmlformats.org/officeDocument/2006/relationships/image" Target="../media/image31.emf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emf"/><Relationship Id="rId3" Type="http://schemas.openxmlformats.org/officeDocument/2006/relationships/image" Target="../media/image33.emf"/><Relationship Id="rId4" Type="http://schemas.openxmlformats.org/officeDocument/2006/relationships/image" Target="../media/image34.emf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emf"/><Relationship Id="rId3" Type="http://schemas.openxmlformats.org/officeDocument/2006/relationships/image" Target="../media/image36.jpg"/><Relationship Id="rId4" Type="http://schemas.openxmlformats.org/officeDocument/2006/relationships/image" Target="../media/image37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emf"/><Relationship Id="rId3" Type="http://schemas.openxmlformats.org/officeDocument/2006/relationships/image" Target="../media/image4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261255" y="195232"/>
            <a:ext cx="8795657" cy="149020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400">
                <a:solidFill>
                  <a:srgbClr val="002060"/>
                </a:solidFill>
                <a:latin typeface="Times New Roman"/>
                <a:cs typeface="Times New Roman"/>
              </a:rPr>
              <a:t>Страницы истории</a:t>
            </a:r>
            <a:br>
              <a:rPr lang="ru-RU" sz="4400">
                <a:solidFill>
                  <a:srgbClr val="002060"/>
                </a:solidFill>
                <a:latin typeface="Times New Roman"/>
                <a:cs typeface="Times New Roman"/>
              </a:rPr>
            </a:br>
            <a:r>
              <a:rPr lang="ru-RU" sz="4400">
                <a:solidFill>
                  <a:srgbClr val="002060"/>
                </a:solidFill>
                <a:latin typeface="Times New Roman"/>
                <a:cs typeface="Times New Roman"/>
              </a:rPr>
              <a:t>полярной медицины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714430" y="1632809"/>
            <a:ext cx="5889306" cy="1197563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rgbClr val="002060"/>
                </a:solidFill>
                <a:latin typeface="Times New Roman"/>
                <a:cs typeface="Times New Roman"/>
              </a:rPr>
              <a:t>М.А. Емелина, канд. истор. наук, ААНИИ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8332" y="6079291"/>
            <a:ext cx="2183086" cy="7787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61254" y="2103559"/>
            <a:ext cx="3392721" cy="22990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 l="3489" t="5064" r="1201" b="5769"/>
          <a:stretch/>
        </p:blipFill>
        <p:spPr bwMode="auto">
          <a:xfrm>
            <a:off x="5562600" y="4476750"/>
            <a:ext cx="3494312" cy="2186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700557" y="3848101"/>
            <a:ext cx="3048790" cy="2110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443596" y="339441"/>
            <a:ext cx="3683723" cy="2405392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ru-RU" sz="1800"/>
              <a:t>Медико-биологические исследования направлены на </a:t>
            </a:r>
            <a:r>
              <a:rPr lang="ru-RU" sz="1800" b="1"/>
              <a:t>изучение влияния экстремальных условий Арктики и Антарктики на организм человека.</a:t>
            </a:r>
            <a:endParaRPr/>
          </a:p>
          <a:p>
            <a:pPr marL="0" indent="0">
              <a:buNone/>
              <a:defRPr/>
            </a:pPr>
            <a:endParaRPr lang="ru-RU" sz="1800" b="1"/>
          </a:p>
          <a:p>
            <a:pPr marL="0" indent="0">
              <a:buNone/>
              <a:defRPr/>
            </a:pPr>
            <a:r>
              <a:rPr lang="ru-RU" sz="1800" b="1"/>
              <a:t>Первые исследователи – судовые врачи, врачи полярных станций.</a:t>
            </a:r>
            <a:endParaRPr/>
          </a:p>
          <a:p>
            <a:pPr marL="0" indent="0">
              <a:buNone/>
              <a:defRPr/>
            </a:pPr>
            <a:endParaRPr lang="ru-RU" sz="1800" b="1"/>
          </a:p>
          <a:p>
            <a:pPr marL="0" indent="0">
              <a:buNone/>
              <a:defRPr/>
            </a:pPr>
            <a:endParaRPr lang="ru-RU" sz="1800" b="1"/>
          </a:p>
          <a:p>
            <a:pPr marL="0" indent="0">
              <a:buNone/>
              <a:defRPr/>
            </a:pPr>
            <a:endParaRPr lang="ru-RU" sz="1800" b="1"/>
          </a:p>
          <a:p>
            <a:pPr marL="0" indent="0">
              <a:buNone/>
              <a:defRPr/>
            </a:pPr>
            <a:endParaRPr lang="ru-RU" sz="1800" b="1"/>
          </a:p>
          <a:p>
            <a:pPr marL="0" indent="0">
              <a:buNone/>
              <a:defRPr/>
            </a:pPr>
            <a:endParaRPr lang="ru-RU" sz="1800" b="1"/>
          </a:p>
          <a:p>
            <a:pPr marL="0" indent="0">
              <a:buNone/>
              <a:defRPr/>
            </a:pPr>
            <a:endParaRPr lang="ru-RU" sz="1800" b="1"/>
          </a:p>
          <a:p>
            <a:pPr marL="0" indent="0">
              <a:buNone/>
              <a:defRPr/>
            </a:pPr>
            <a:endParaRPr lang="ru-RU" sz="1800" b="1"/>
          </a:p>
          <a:p>
            <a:pPr marL="0" indent="0">
              <a:buNone/>
              <a:defRPr/>
            </a:pPr>
            <a:endParaRPr lang="ru-RU" sz="1800" b="1"/>
          </a:p>
          <a:p>
            <a:pPr marL="0" indent="0">
              <a:buNone/>
              <a:defRPr/>
            </a:pPr>
            <a:endParaRPr lang="ru-RU" sz="1800" b="1"/>
          </a:p>
          <a:p>
            <a:pPr marL="0" indent="0">
              <a:buNone/>
              <a:defRPr/>
            </a:pPr>
            <a:endParaRPr lang="ru-RU" sz="1800" b="1"/>
          </a:p>
          <a:p>
            <a:pPr marL="0" indent="0">
              <a:buNone/>
              <a:defRPr/>
            </a:pPr>
            <a:endParaRPr lang="ru-RU" sz="1800" b="1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4338499" y="216466"/>
            <a:ext cx="4605475" cy="6441509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  <a:defRPr/>
            </a:pPr>
            <a:r>
              <a:rPr lang="ru-RU" sz="1800" b="1"/>
              <a:t>В какой организации велись:</a:t>
            </a:r>
            <a:br>
              <a:rPr lang="ru-RU" sz="1800" b="1"/>
            </a:br>
            <a:r>
              <a:rPr lang="ru-RU" sz="1800"/>
              <a:t>Морское министерство</a:t>
            </a:r>
            <a:br>
              <a:rPr lang="ru-RU" sz="1800" b="1"/>
            </a:br>
            <a:r>
              <a:rPr lang="ru-RU" sz="1800"/>
              <a:t>Институт экспериментальной медицины (ИЭМ, 1890),  с 1932 г. – Всесоюзный Институт экспериментальной медицины (ВИЭМ).</a:t>
            </a:r>
            <a:br>
              <a:rPr lang="ru-RU" sz="1800"/>
            </a:br>
            <a:r>
              <a:rPr lang="ru-RU" sz="1800"/>
              <a:t>В 1933 г. здесь «начались работы по изучению Арктики», в 1934 г. создано Центральное Арктическое бюро (председатель Б.Л. Исаченко, заместитель – А.И. Блюменфельд, учёный секретарь –</a:t>
            </a:r>
            <a:br>
              <a:rPr lang="ru-RU" sz="1800"/>
            </a:br>
            <a:r>
              <a:rPr lang="ru-RU" sz="1800"/>
              <a:t> А. Я. </a:t>
            </a:r>
            <a:r>
              <a:rPr lang="ru-RU" sz="1800"/>
              <a:t>Гольдкин</a:t>
            </a:r>
            <a:r>
              <a:rPr lang="ru-RU" sz="1800"/>
              <a:t>.</a:t>
            </a:r>
            <a:endParaRPr/>
          </a:p>
          <a:p>
            <a:pPr algn="l">
              <a:spcAft>
                <a:spcPts val="600"/>
              </a:spcAft>
              <a:buNone/>
              <a:defRPr/>
            </a:pPr>
            <a:r>
              <a:rPr lang="ru-RU" sz="1800" b="0" i="0">
                <a:solidFill>
                  <a:srgbClr val="333333"/>
                </a:solidFill>
                <a:latin typeface="YS Text"/>
              </a:rPr>
              <a:t>Некоторые направления:</a:t>
            </a:r>
            <a:endParaRPr/>
          </a:p>
          <a:p>
            <a:pPr algn="l"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ru-RU" sz="1800" b="1" i="0">
                <a:solidFill>
                  <a:srgbClr val="333333"/>
                </a:solidFill>
                <a:latin typeface="YS Text"/>
              </a:rPr>
              <a:t>Адаптация человека к северным условиям</a:t>
            </a:r>
            <a:r>
              <a:rPr lang="ru-RU" sz="1800" b="0" i="0">
                <a:solidFill>
                  <a:srgbClr val="333333"/>
                </a:solidFill>
                <a:latin typeface="YS Text"/>
              </a:rPr>
              <a:t>. </a:t>
            </a:r>
            <a:endParaRPr/>
          </a:p>
          <a:p>
            <a:pPr algn="l">
              <a:spcAft>
                <a:spcPts val="600"/>
              </a:spcAft>
              <a:buFont typeface="Arial"/>
              <a:buChar char="•"/>
              <a:defRPr/>
            </a:pPr>
            <a:r>
              <a:rPr lang="ru-RU" sz="1800" b="1">
                <a:solidFill>
                  <a:srgbClr val="333333"/>
                </a:solidFill>
                <a:latin typeface="YS Text"/>
              </a:rPr>
              <a:t>Оказание помощи больным в условиях Арктики</a:t>
            </a:r>
            <a:endParaRPr/>
          </a:p>
          <a:p>
            <a:pPr algn="l">
              <a:spcAft>
                <a:spcPts val="600"/>
              </a:spcAft>
              <a:buFont typeface="Arial"/>
              <a:buChar char="•"/>
              <a:defRPr/>
            </a:pPr>
            <a:r>
              <a:rPr lang="ru-RU" sz="1800" b="1" i="0">
                <a:solidFill>
                  <a:srgbClr val="333333"/>
                </a:solidFill>
                <a:latin typeface="YS Text"/>
              </a:rPr>
              <a:t>Влияние северных условий на организм человека</a:t>
            </a:r>
            <a:endParaRPr lang="ru-RU" sz="1800" b="0" i="0">
              <a:solidFill>
                <a:srgbClr val="333333"/>
              </a:solidFill>
              <a:latin typeface="YS Text"/>
            </a:endParaRPr>
          </a:p>
          <a:p>
            <a:pPr marL="0" indent="0">
              <a:spcAft>
                <a:spcPts val="600"/>
              </a:spcAft>
              <a:buNone/>
              <a:defRPr/>
            </a:pPr>
            <a:endParaRPr lang="ru-RU" sz="1800"/>
          </a:p>
          <a:p>
            <a:pPr marL="0" indent="0">
              <a:spcAft>
                <a:spcPts val="600"/>
              </a:spcAft>
              <a:buNone/>
              <a:defRPr/>
            </a:pPr>
            <a:endParaRPr lang="ru-RU" sz="1800"/>
          </a:p>
          <a:p>
            <a:pPr algn="l">
              <a:spcAft>
                <a:spcPts val="600"/>
              </a:spcAft>
              <a:buFont typeface="Arial"/>
              <a:buChar char="•"/>
              <a:defRPr/>
            </a:pPr>
            <a:endParaRPr lang="ru-RU" sz="1600" b="0" i="0">
              <a:solidFill>
                <a:srgbClr val="333333"/>
              </a:solidFill>
              <a:latin typeface="YS Tex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rcRect l="56813" t="0" r="0" b="0"/>
          <a:stretch/>
        </p:blipFill>
        <p:spPr bwMode="auto">
          <a:xfrm>
            <a:off x="200026" y="2799677"/>
            <a:ext cx="1679786" cy="37188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 l="0" t="0" r="4649" b="0"/>
          <a:stretch/>
        </p:blipFill>
        <p:spPr bwMode="auto">
          <a:xfrm>
            <a:off x="1962266" y="2799677"/>
            <a:ext cx="2376233" cy="371888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200025" y="6528084"/>
            <a:ext cx="348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800" i="1">
                <a:latin typeface="Times New Roman"/>
                <a:cs typeface="Times New Roman"/>
              </a:rPr>
              <a:t>Л.М. </a:t>
            </a:r>
            <a:r>
              <a:rPr lang="ru-RU" sz="1800" i="1">
                <a:latin typeface="Times New Roman"/>
                <a:cs typeface="Times New Roman"/>
              </a:rPr>
              <a:t>Старокадомский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ChangeAspect="1" noGrp="1"/>
          </p:cNvPicPr>
          <p:nvPr>
            <p:ph sz="half" idx="2"/>
          </p:nvPr>
        </p:nvPicPr>
        <p:blipFill>
          <a:blip r:embed="rId2"/>
          <a:stretch/>
        </p:blipFill>
        <p:spPr bwMode="auto">
          <a:xfrm>
            <a:off x="3837083" y="1459508"/>
            <a:ext cx="5306917" cy="3560167"/>
          </a:xfrm>
          <a:prstGeom prst="rect">
            <a:avLst/>
          </a:prstGeom>
        </p:spPr>
      </p:pic>
      <p:pic>
        <p:nvPicPr>
          <p:cNvPr id="9" name="Объект 8"/>
          <p:cNvPicPr>
            <a:picLocks noChangeAspect="1" noGrp="1"/>
          </p:cNvPicPr>
          <p:nvPr>
            <p:ph sz="half" idx="1"/>
          </p:nvPr>
        </p:nvPicPr>
        <p:blipFill>
          <a:blip r:embed="rId3"/>
          <a:stretch/>
        </p:blipFill>
        <p:spPr bwMode="auto">
          <a:xfrm>
            <a:off x="83586" y="255587"/>
            <a:ext cx="4281890" cy="63468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4365476" y="5114746"/>
            <a:ext cx="4552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800" b="0" i="1">
                <a:latin typeface="Times New Roman"/>
                <a:cs typeface="Times New Roman"/>
              </a:rPr>
              <a:t>Доктор А.Я. </a:t>
            </a:r>
            <a:r>
              <a:rPr lang="ru-RU" sz="1800" b="0" i="1">
                <a:latin typeface="Times New Roman"/>
                <a:cs typeface="Times New Roman"/>
              </a:rPr>
              <a:t>Гольдкин</a:t>
            </a:r>
            <a:r>
              <a:rPr lang="ru-RU" sz="1800" b="0" i="1">
                <a:latin typeface="Times New Roman"/>
                <a:cs typeface="Times New Roman"/>
              </a:rPr>
              <a:t> выполняет забор крови для анализа. Игарка, 1935 г. </a:t>
            </a:r>
            <a:r>
              <a:rPr lang="ru-RU" sz="1800" b="0" i="1">
                <a:latin typeface="Times New Roman"/>
                <a:cs typeface="Times New Roman"/>
              </a:rPr>
              <a:t>Союзфотохроника</a:t>
            </a:r>
            <a:endParaRPr lang="ru-RU" sz="1800" b="0" i="1">
              <a:latin typeface="Times New Roman"/>
              <a:cs typeface="Times New Roman"/>
            </a:endParaRPr>
          </a:p>
          <a:p>
            <a:pPr>
              <a:defRPr/>
            </a:pPr>
            <a:endParaRPr lang="ru-RU" i="1">
              <a:latin typeface="Times New Roman"/>
              <a:cs typeface="Times New Roman"/>
            </a:endParaRPr>
          </a:p>
          <a:p>
            <a:pPr>
              <a:defRPr/>
            </a:pPr>
            <a:endParaRPr lang="ru-RU" sz="1800" b="0" i="1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800" b="0" i="1">
                <a:latin typeface="Times New Roman"/>
                <a:cs typeface="Times New Roman"/>
              </a:rPr>
              <a:t>Правда. 18 ноября 1934 г. С. 6.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16990"/>
            <a:ext cx="7886700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b="1">
                <a:latin typeface="Calibri"/>
                <a:ea typeface="Arial"/>
                <a:cs typeface="Arial"/>
              </a:rPr>
              <a:t>Врачи – сотрудники полярных станций</a:t>
            </a:r>
            <a:br>
              <a:rPr lang="ru-RU" sz="3200" b="1">
                <a:latin typeface="Calibri"/>
                <a:ea typeface="Arial"/>
                <a:cs typeface="Arial"/>
              </a:rPr>
            </a:br>
            <a:r>
              <a:rPr lang="ru-RU" sz="3200" b="1">
                <a:latin typeface="Calibri"/>
                <a:ea typeface="Arial"/>
                <a:cs typeface="Arial"/>
              </a:rPr>
              <a:t>и экспедиций</a:t>
            </a:r>
            <a:endParaRPr/>
          </a:p>
        </p:txBody>
      </p:sp>
      <p:pic>
        <p:nvPicPr>
          <p:cNvPr id="8" name="Объект 7"/>
          <p:cNvPicPr>
            <a:picLocks noChangeAspect="1" noGrp="1"/>
          </p:cNvPicPr>
          <p:nvPr>
            <p:ph sz="half" idx="2"/>
          </p:nvPr>
        </p:nvPicPr>
        <p:blipFill>
          <a:blip r:embed="rId2"/>
          <a:stretch/>
        </p:blipFill>
        <p:spPr bwMode="auto">
          <a:xfrm>
            <a:off x="5889716" y="1315510"/>
            <a:ext cx="3056709" cy="42269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626599" y="6242447"/>
            <a:ext cx="41752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600" i="1">
                <a:latin typeface="Times New Roman"/>
                <a:cs typeface="Times New Roman"/>
              </a:rPr>
              <a:t>Забор крови во время Ленской </a:t>
            </a:r>
            <a:br>
              <a:rPr lang="ru-RU" sz="1600" i="1">
                <a:latin typeface="Times New Roman"/>
                <a:cs typeface="Times New Roman"/>
              </a:rPr>
            </a:br>
            <a:r>
              <a:rPr lang="ru-RU" sz="1600" i="1">
                <a:latin typeface="Times New Roman"/>
                <a:cs typeface="Times New Roman"/>
              </a:rPr>
              <a:t>промысловой экспедиции. 1934 г</a:t>
            </a:r>
            <a:r>
              <a:rPr lang="ru-RU"/>
              <a:t>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612674" y="5569532"/>
            <a:ext cx="3178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600" i="1">
                <a:latin typeface="Times New Roman"/>
                <a:cs typeface="Times New Roman"/>
              </a:rPr>
              <a:t>Никитин – доктор полярной станции на о. Диксон. </a:t>
            </a:r>
            <a:br>
              <a:rPr lang="ru-RU" sz="1600" i="1">
                <a:latin typeface="Times New Roman"/>
                <a:cs typeface="Times New Roman"/>
              </a:rPr>
            </a:br>
            <a:r>
              <a:rPr lang="ru-RU" sz="1600" i="1">
                <a:latin typeface="Times New Roman"/>
                <a:cs typeface="Times New Roman"/>
              </a:rPr>
              <a:t>1934–1935 гг.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9669" y="1115331"/>
            <a:ext cx="3910149" cy="2945704"/>
          </a:xfrm>
          <a:prstGeom prst="rect">
            <a:avLst/>
          </a:prstGeom>
        </p:spPr>
      </p:pic>
      <p:pic>
        <p:nvPicPr>
          <p:cNvPr id="6" name="Объект 5"/>
          <p:cNvPicPr>
            <a:picLocks noChangeAspect="1" noGrp="1"/>
          </p:cNvPicPr>
          <p:nvPr>
            <p:ph sz="half" idx="1"/>
          </p:nvPr>
        </p:nvPicPr>
        <p:blipFill>
          <a:blip r:embed="rId4"/>
          <a:stretch/>
        </p:blipFill>
        <p:spPr bwMode="auto">
          <a:xfrm>
            <a:off x="2157820" y="3623704"/>
            <a:ext cx="3643995" cy="261874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69669" y="4284617"/>
            <a:ext cx="20002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0" i="1">
                <a:latin typeface="Times New Roman"/>
                <a:cs typeface="Times New Roman"/>
              </a:rPr>
              <a:t>Врач </a:t>
            </a:r>
            <a:br>
              <a:rPr lang="ru-RU" sz="1600" b="0" i="1">
                <a:latin typeface="Times New Roman"/>
                <a:cs typeface="Times New Roman"/>
              </a:rPr>
            </a:br>
            <a:r>
              <a:rPr lang="ru-RU" sz="1600" b="0" i="1">
                <a:latin typeface="Times New Roman"/>
                <a:cs typeface="Times New Roman"/>
              </a:rPr>
              <a:t>Б.Д. Георгиевский за рабочим столом. Полярная станция Бухта Тихая на </a:t>
            </a:r>
            <a:br>
              <a:rPr lang="ru-RU" sz="1600" b="0" i="1">
                <a:latin typeface="Times New Roman"/>
                <a:cs typeface="Times New Roman"/>
              </a:rPr>
            </a:br>
            <a:r>
              <a:rPr lang="ru-RU" sz="1600" b="0" i="1">
                <a:latin typeface="Times New Roman"/>
                <a:cs typeface="Times New Roman"/>
              </a:rPr>
              <a:t>о. Гукера. 1929 г.</a:t>
            </a:r>
            <a:endParaRPr lang="ru-RU" sz="1600" i="1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86451"/>
            <a:ext cx="7886700" cy="13255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Первые советские судовые врачи – участники полярных плаваний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4629150" y="1477282"/>
            <a:ext cx="38862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Средневский</a:t>
            </a:r>
            <a:r>
              <a:rPr lang="ru-RU" sz="2000"/>
              <a:t> Антон Владимирович – л/к «Красин», 1928 г.</a:t>
            </a:r>
            <a:endParaRPr/>
          </a:p>
        </p:txBody>
      </p:sp>
      <p:pic>
        <p:nvPicPr>
          <p:cNvPr id="8" name="Объект 7"/>
          <p:cNvPicPr>
            <a:picLocks noChangeAspect="1" noGrp="1"/>
          </p:cNvPicPr>
          <p:nvPr>
            <p:ph sz="half" idx="1"/>
          </p:nvPr>
        </p:nvPicPr>
        <p:blipFill>
          <a:blip r:embed="rId2"/>
          <a:stretch/>
        </p:blipFill>
        <p:spPr bwMode="auto">
          <a:xfrm>
            <a:off x="358684" y="1340972"/>
            <a:ext cx="4000499" cy="55170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798580" y="2506661"/>
            <a:ext cx="3806033" cy="41670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 bwMode="auto">
          <a:xfrm>
            <a:off x="3614056" y="365126"/>
            <a:ext cx="4901293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b="1"/>
              <a:t>Врач Чечулин Александр Сергеевич – </a:t>
            </a:r>
            <a:br>
              <a:rPr lang="ru-RU" sz="2000" b="1"/>
            </a:br>
            <a:r>
              <a:rPr lang="ru-RU" sz="2000" b="1"/>
              <a:t>л/п «Малыгин» (1930), шхуна «Ломоносов» (1931), л/к «Ленин» (1932), л/к «Красин» (1933, 1934), л/к «Ермак» (1938).</a:t>
            </a:r>
            <a:endParaRPr/>
          </a:p>
        </p:txBody>
      </p:sp>
      <p:pic>
        <p:nvPicPr>
          <p:cNvPr id="2050" name="Picture 2"/>
          <p:cNvPicPr>
            <a:picLocks noChangeAspect="1" noChangeArrowheads="1" noGrp="1"/>
          </p:cNvPicPr>
          <p:nvPr>
            <p:ph sz="half" idx="1"/>
          </p:nvPr>
        </p:nvPicPr>
        <p:blipFill>
          <a:blip r:embed="rId2"/>
          <a:stretch/>
        </p:blipFill>
        <p:spPr bwMode="auto">
          <a:xfrm>
            <a:off x="2739700" y="2506661"/>
            <a:ext cx="3060441" cy="4351338"/>
          </a:xfrm>
          <a:prstGeom prst="rect">
            <a:avLst/>
          </a:prstGeom>
          <a:noFill/>
        </p:spPr>
      </p:pic>
      <p:pic>
        <p:nvPicPr>
          <p:cNvPr id="6" name="Объект 5"/>
          <p:cNvPicPr>
            <a:picLocks noChangeAspect="1" noGrp="1"/>
          </p:cNvPicPr>
          <p:nvPr>
            <p:ph sz="half" idx="2"/>
          </p:nvPr>
        </p:nvPicPr>
        <p:blipFill>
          <a:blip r:embed="rId3"/>
          <a:stretch/>
        </p:blipFill>
        <p:spPr bwMode="auto">
          <a:xfrm>
            <a:off x="5885874" y="1852184"/>
            <a:ext cx="3089449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68676" y="6027003"/>
            <a:ext cx="25710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600" i="1">
                <a:latin typeface="Times New Roman"/>
                <a:cs typeface="Times New Roman"/>
              </a:rPr>
              <a:t>А.С. Чечулин выполняет гидрологические сборы. Л/к «Красин», 1934 г.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5885873" y="6203522"/>
            <a:ext cx="308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600" i="1">
                <a:latin typeface="Times New Roman"/>
                <a:cs typeface="Times New Roman"/>
              </a:rPr>
              <a:t>В</a:t>
            </a:r>
            <a:r>
              <a:rPr lang="ru-RU" sz="1600" b="0" i="1">
                <a:latin typeface="Times New Roman"/>
                <a:cs typeface="Times New Roman"/>
              </a:rPr>
              <a:t>ыполнение сбора планктона. </a:t>
            </a:r>
            <a:r>
              <a:rPr lang="ru-RU" sz="1600" i="1">
                <a:latin typeface="Times New Roman"/>
                <a:cs typeface="Times New Roman"/>
              </a:rPr>
              <a:t>Л/к «Красин», 1934 г.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113807"/>
            <a:ext cx="3006835" cy="33151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728512" y="27175"/>
            <a:ext cx="1091278" cy="3901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1671909" y="5915353"/>
            <a:ext cx="5800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  <a:defRPr/>
            </a:pPr>
            <a:br>
              <a:rPr lang="ru-RU" sz="1400"/>
            </a:br>
            <a:endParaRPr lang="ru-RU" sz="1400" b="1">
              <a:solidFill>
                <a:srgbClr val="3333FF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464209" y="1764010"/>
            <a:ext cx="6679791" cy="519901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7845" y="2441682"/>
            <a:ext cx="2436364" cy="3473671"/>
          </a:xfrm>
          <a:prstGeom prst="rect">
            <a:avLst/>
          </a:prstGeom>
        </p:spPr>
      </p:pic>
      <p:sp>
        <p:nvSpPr>
          <p:cNvPr id="18" name="Объект 17"/>
          <p:cNvSpPr>
            <a:spLocks noGrp="1"/>
          </p:cNvSpPr>
          <p:nvPr>
            <p:ph sz="half" idx="1"/>
          </p:nvPr>
        </p:nvSpPr>
        <p:spPr bwMode="auto">
          <a:xfrm>
            <a:off x="191588" y="118370"/>
            <a:ext cx="8734697" cy="164564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ru-RU" sz="3200"/>
              <a:t>Ширшов Пётр Петрович – гидробиолог </a:t>
            </a:r>
            <a:br>
              <a:rPr lang="ru-RU" sz="3200"/>
            </a:br>
            <a:r>
              <a:rPr lang="ru-RU" sz="3200"/>
              <a:t>и врач первой дрейфующей станции «Северный полюс» (1937–1938), Герой Советского Союза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Медико-биологические исследования в Арктическом институте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261257" y="1825624"/>
            <a:ext cx="8577943" cy="4949645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/>
              <a:t>1946 г. – в план 4-й пятилетки для Академии медицинских наук СССР включена проблема акклиматизации человека в Арктике.</a:t>
            </a:r>
            <a:endParaRPr/>
          </a:p>
          <a:p>
            <a:pPr>
              <a:defRPr/>
            </a:pPr>
            <a:r>
              <a:rPr lang="ru-RU"/>
              <a:t>Май </a:t>
            </a:r>
            <a:r>
              <a:rPr lang="ru-RU" b="1"/>
              <a:t>1947 г.</a:t>
            </a:r>
            <a:r>
              <a:rPr lang="ru-RU"/>
              <a:t> – отдел населения Московского филиала АНИИ стал отделом населения и полярной медицины: в нём организована группа полярной медицины, с </a:t>
            </a:r>
            <a:r>
              <a:rPr lang="ru-RU" b="1"/>
              <a:t>1949 г.</a:t>
            </a:r>
            <a:r>
              <a:rPr lang="ru-RU"/>
              <a:t> – отдел полярной медицины (работал до </a:t>
            </a:r>
            <a:r>
              <a:rPr lang="ru-RU" b="1"/>
              <a:t>1953</a:t>
            </a:r>
            <a:r>
              <a:rPr lang="ru-RU"/>
              <a:t> г.): </a:t>
            </a:r>
            <a:br>
              <a:rPr lang="ru-RU"/>
            </a:br>
            <a:r>
              <a:rPr lang="ru-RU"/>
              <a:t>– организация исследований в области акклиматизации человека в арктических условиях;</a:t>
            </a:r>
            <a:br>
              <a:rPr lang="ru-RU"/>
            </a:br>
            <a:r>
              <a:rPr lang="ru-RU"/>
              <a:t>– изучение и обобщение опыта медицинской работы врачей-полярников; </a:t>
            </a:r>
            <a:br>
              <a:rPr lang="ru-RU"/>
            </a:br>
            <a:r>
              <a:rPr lang="ru-RU"/>
              <a:t>– выработка профилактических мер, направленных на уменьшение влияния неблагоприятных факторов и усиление компенсаторных возможностей организма, облегчающих процесс акклиматизации.</a:t>
            </a:r>
            <a:endParaRPr/>
          </a:p>
          <a:p>
            <a:pPr>
              <a:defRPr/>
            </a:pPr>
            <a:r>
              <a:rPr lang="ru-RU"/>
              <a:t>Исследования адаптации человеческого организма к жизни и работе в высоких широтах продолжались врачами в ходе работ высокоширотных экспедиций, дрейфующих станций «Северный полюс» и Советских антарктических экспедиций.</a:t>
            </a:r>
            <a:endParaRPr/>
          </a:p>
          <a:p>
            <a:pPr>
              <a:defRPr/>
            </a:pPr>
            <a:r>
              <a:rPr lang="ru-RU" b="1"/>
              <a:t>1966</a:t>
            </a:r>
            <a:r>
              <a:rPr lang="ru-RU"/>
              <a:t> – создание группы полярной медицины в ААНИИ, с  </a:t>
            </a:r>
            <a:r>
              <a:rPr lang="ru-RU" b="1"/>
              <a:t>1967 </a:t>
            </a:r>
            <a:r>
              <a:rPr lang="ru-RU"/>
              <a:t>г. - отдел. Руководитель – А.Л. Матусов. В 1969 г. в отделе организована группа по разработке научно обоснованных норм и рекомендаций по созданию современной и качественной спецодежды и обуви для рабочих и служащих Гидрометслужбы СССР.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00050" y="0"/>
            <a:ext cx="87439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258904" y="862149"/>
            <a:ext cx="4509994" cy="51648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4032328" y="6027003"/>
            <a:ext cx="4632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0" i="1" u="none" strike="noStrike">
                <a:latin typeface="Petersburg-Italic"/>
              </a:rPr>
              <a:t>Руководитель отдела полярной медицины</a:t>
            </a:r>
            <a:endParaRPr/>
          </a:p>
          <a:p>
            <a:pPr algn="ctr">
              <a:defRPr/>
            </a:pPr>
            <a:r>
              <a:rPr lang="ru-RU" sz="1600" b="0" i="1" u="none" strike="noStrike">
                <a:latin typeface="Petersburg-Italic"/>
              </a:rPr>
              <a:t>А.Л. Матусов на палубе НИС «Профессор Визе». 13-я САЭ. 1968 г.</a:t>
            </a:r>
            <a:endParaRPr lang="ru-RU" sz="160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92587" y="1010195"/>
            <a:ext cx="2499360" cy="37546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777240" y="3439401"/>
            <a:ext cx="2282565" cy="3418599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 bwMode="auto">
          <a:xfrm>
            <a:off x="192587" y="0"/>
            <a:ext cx="7886700" cy="101019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/>
              <a:t>Матусов Александр Львович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-92074"/>
            <a:ext cx="7886700" cy="1325563"/>
          </a:xfrm>
        </p:spPr>
        <p:txBody>
          <a:bodyPr/>
          <a:lstStyle/>
          <a:p>
            <a:pPr>
              <a:defRPr/>
            </a:pPr>
            <a:r>
              <a:rPr lang="ru-RU"/>
              <a:t>Задачи и итоги работы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628650" y="1104900"/>
            <a:ext cx="8058150" cy="5072063"/>
          </a:xfrm>
        </p:spPr>
        <p:txBody>
          <a:bodyPr>
            <a:normAutofit fontScale="92500" lnSpcReduction="20000"/>
          </a:bodyPr>
          <a:lstStyle/>
          <a:p>
            <a:pPr algn="l">
              <a:defRPr/>
            </a:pPr>
            <a:r>
              <a:rPr lang="ru-RU" sz="1800" b="0" i="0" u="none" strike="noStrike">
                <a:latin typeface="Petersburg-Regular"/>
              </a:rPr>
              <a:t>организация медицинского отбора и медико-санитарного обеспечения участников экспедиций, предупреждение и снижение заболеваемости;</a:t>
            </a:r>
            <a:endParaRPr/>
          </a:p>
          <a:p>
            <a:pPr algn="l">
              <a:defRPr/>
            </a:pPr>
            <a:r>
              <a:rPr lang="ru-RU" sz="1800" b="0" i="0" u="none" strike="noStrike">
                <a:latin typeface="Petersburg-Regular"/>
              </a:rPr>
              <a:t> изучение акклиматизации человека при длительном пребывании в Арктике и Антарктике;</a:t>
            </a:r>
            <a:endParaRPr/>
          </a:p>
          <a:p>
            <a:pPr algn="l">
              <a:defRPr/>
            </a:pPr>
            <a:r>
              <a:rPr lang="ru-RU" sz="1800" b="0" i="0" u="none" strike="noStrike">
                <a:latin typeface="Petersburg-Regular"/>
              </a:rPr>
              <a:t>составление научно-практических рекомендаций по жизнеобеспечению полярников в полярных условиях;</a:t>
            </a:r>
            <a:endParaRPr/>
          </a:p>
          <a:p>
            <a:pPr algn="l">
              <a:defRPr/>
            </a:pPr>
            <a:r>
              <a:rPr lang="ru-RU" sz="1800" b="0" i="0" u="none" strike="noStrike">
                <a:latin typeface="Petersburg-Regular"/>
              </a:rPr>
              <a:t>внедрения методов радио- и телемедицины в медицинскую практику полярных исследований в Антарктиде .</a:t>
            </a:r>
            <a:endParaRPr/>
          </a:p>
          <a:p>
            <a:pPr marL="0" indent="0" algn="l">
              <a:buNone/>
              <a:defRPr/>
            </a:pPr>
            <a:r>
              <a:rPr lang="ru-RU" sz="1800" b="0" i="0" u="none" strike="noStrike">
                <a:latin typeface="Petersburg-Regular"/>
              </a:rPr>
              <a:t>Итоги работы:</a:t>
            </a:r>
            <a:endParaRPr/>
          </a:p>
          <a:p>
            <a:pPr marL="0" indent="0" algn="l">
              <a:buNone/>
              <a:defRPr/>
            </a:pPr>
            <a:r>
              <a:rPr lang="ru-RU" sz="1800" b="0" i="0" u="none" strike="noStrike">
                <a:latin typeface="Petersburg-Regular"/>
              </a:rPr>
              <a:t>Накоплен опыт медико-санитарного обслуживания полярников. Полученные данные публиковались на страницах информационных изданий и в виде книг. С 1966 г. введена единая форму учета и отчетности, что позволило получать достоверные данные о заболеваемости полярников и о качестве работы врачей; начато составление медицинских карточек полярников, в которых фиксировались сведения о состоянии их здоровья во время экспедиции. Установлены частота случаев заболеваемости в разных возрастных и профессиональных группах. Анализ данных показал, что заболеваний, присущих только Арктике или Антарктике, нет. </a:t>
            </a:r>
            <a:endParaRPr/>
          </a:p>
          <a:p>
            <a:pPr algn="l">
              <a:defRPr/>
            </a:pPr>
            <a:r>
              <a:rPr lang="ru-RU" sz="1800" b="0" i="0" u="none" strike="noStrike">
                <a:latin typeface="Petersburg-Regular"/>
              </a:rPr>
              <a:t>основные направления научных медицинских исследований: </a:t>
            </a:r>
            <a:br>
              <a:rPr lang="ru-RU" sz="1800" b="0" i="0" u="none" strike="noStrike">
                <a:latin typeface="Petersburg-Regular"/>
              </a:rPr>
            </a:br>
            <a:r>
              <a:rPr lang="ru-RU" sz="1800" b="0" i="0" u="none" strike="noStrike">
                <a:latin typeface="Petersburg-Regular"/>
              </a:rPr>
              <a:t>- социально-гигиеническое и медико-географическое, </a:t>
            </a:r>
            <a:br>
              <a:rPr lang="ru-RU" sz="1800" b="0" i="0" u="none" strike="noStrike">
                <a:latin typeface="Petersburg-Regular"/>
              </a:rPr>
            </a:br>
            <a:r>
              <a:rPr lang="ru-RU" sz="1800" b="0" i="0" u="none" strike="noStrike">
                <a:latin typeface="Petersburg-Regular"/>
              </a:rPr>
              <a:t>- клинико-физиологическое, </a:t>
            </a:r>
            <a:br>
              <a:rPr lang="ru-RU" sz="1800" b="0" i="0" u="none" strike="noStrike">
                <a:latin typeface="Petersburg-Regular"/>
              </a:rPr>
            </a:br>
            <a:r>
              <a:rPr lang="ru-RU" sz="1800" b="0" i="0" u="none" strike="noStrike">
                <a:latin typeface="Petersburg-Regular"/>
              </a:rPr>
              <a:t>- медицинская психология, </a:t>
            </a:r>
            <a:br>
              <a:rPr lang="ru-RU" sz="1800" b="0" i="0" u="none" strike="noStrike">
                <a:latin typeface="Petersburg-Regular"/>
              </a:rPr>
            </a:br>
            <a:r>
              <a:rPr lang="ru-RU" sz="1800" b="0" i="0" u="none" strike="noStrike">
                <a:latin typeface="Petersburg-Regular"/>
              </a:rPr>
              <a:t>- санитарно-эпидемиологическое.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32435" y="141924"/>
            <a:ext cx="8393430" cy="1325563"/>
          </a:xfrm>
        </p:spPr>
        <p:txBody>
          <a:bodyPr/>
          <a:lstStyle/>
          <a:p>
            <a:pPr>
              <a:defRPr/>
            </a:pPr>
            <a:r>
              <a:rPr lang="ru-RU"/>
              <a:t>Медицинские исследования на СП</a:t>
            </a:r>
            <a:endParaRPr/>
          </a:p>
        </p:txBody>
      </p:sp>
      <p:pic>
        <p:nvPicPr>
          <p:cNvPr id="6" name="Объект 5"/>
          <p:cNvPicPr>
            <a:picLocks noChangeAspect="1" noGrp="1"/>
          </p:cNvPicPr>
          <p:nvPr>
            <p:ph sz="half" idx="1"/>
          </p:nvPr>
        </p:nvPicPr>
        <p:blipFill>
          <a:blip r:embed="rId2"/>
          <a:stretch/>
        </p:blipFill>
        <p:spPr bwMode="auto">
          <a:xfrm>
            <a:off x="3514842" y="1138252"/>
            <a:ext cx="5538755" cy="35854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4572000" y="4874668"/>
            <a:ext cx="4175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0" i="1" u="none" strike="noStrike">
                <a:latin typeface="Petersburg-Italic"/>
              </a:rPr>
              <a:t>Врач СП-7 Н.П. Макаренко. 1956–1957 гг.</a:t>
            </a:r>
            <a:endParaRPr lang="ru-RU" sz="1600"/>
          </a:p>
        </p:txBody>
      </p:sp>
      <p:sp>
        <p:nvSpPr>
          <p:cNvPr id="10" name="TextBox 9"/>
          <p:cNvSpPr txBox="1"/>
          <p:nvPr/>
        </p:nvSpPr>
        <p:spPr bwMode="auto">
          <a:xfrm>
            <a:off x="3352476" y="6285189"/>
            <a:ext cx="38040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0" i="1" u="none" strike="noStrike">
                <a:latin typeface="Petersburg-Italic"/>
              </a:rPr>
              <a:t>Врач СП-2, СП-3 </a:t>
            </a:r>
            <a:r>
              <a:rPr lang="ru-RU" sz="1600" i="1">
                <a:latin typeface="Times New Roman"/>
                <a:cs typeface="Times New Roman"/>
              </a:rPr>
              <a:t>Виталий Георгиевич Волович</a:t>
            </a:r>
            <a:r>
              <a:rPr lang="ru-RU" sz="1600" b="0" i="1" u="none" strike="noStrike">
                <a:latin typeface="Petersburg-Italic"/>
              </a:rPr>
              <a:t>. 1954 г.</a:t>
            </a:r>
            <a:endParaRPr lang="ru-RU" sz="1600"/>
          </a:p>
          <a:p>
            <a:pPr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0403" y="1138252"/>
            <a:ext cx="3124350" cy="5719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7422" y="64553"/>
            <a:ext cx="6440424" cy="42382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693920" y="3971108"/>
            <a:ext cx="4369571" cy="28223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5355770" y="3091212"/>
            <a:ext cx="3788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600" i="1"/>
              <a:t>Электроника </a:t>
            </a:r>
            <a:endParaRPr/>
          </a:p>
          <a:p>
            <a:pPr algn="r">
              <a:defRPr/>
            </a:pPr>
            <a:r>
              <a:rPr lang="ru-RU" sz="1600" i="1"/>
              <a:t>на службе медицины. </a:t>
            </a:r>
            <a:endParaRPr/>
          </a:p>
          <a:p>
            <a:pPr algn="r">
              <a:defRPr/>
            </a:pPr>
            <a:r>
              <a:rPr lang="ru-RU" sz="1600" i="1"/>
              <a:t>СП-17. 1968–1969 гг. 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167422" y="4372617"/>
            <a:ext cx="43695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i="1"/>
              <a:t>Врач Л.С. Баргман выполняет исследования возможности ускорения процессов акклиматизации человека в условиях дрейфующих станций при применении </a:t>
            </a:r>
            <a:r>
              <a:rPr lang="ru-RU" sz="1600" i="1"/>
              <a:t>нейротропных</a:t>
            </a:r>
            <a:r>
              <a:rPr lang="ru-RU" sz="1600" i="1"/>
              <a:t> веществ центрального действия. Электронные приборы фиксируют показатели состояния организма. СП-17. 1968–1969 гг.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-38532"/>
            <a:ext cx="7886700" cy="914400"/>
          </a:xfrm>
        </p:spPr>
        <p:txBody>
          <a:bodyPr/>
          <a:lstStyle/>
          <a:p>
            <a:pPr algn="ctr">
              <a:defRPr/>
            </a:pPr>
            <a:r>
              <a:rPr lang="ru-RU" sz="3200"/>
              <a:t>Медицинская помощь и исследования</a:t>
            </a:r>
            <a:br>
              <a:rPr lang="ru-RU" sz="3200"/>
            </a:br>
            <a:r>
              <a:rPr lang="ru-RU" sz="3200"/>
              <a:t>в Антарктиде</a:t>
            </a:r>
            <a:endParaRPr/>
          </a:p>
        </p:txBody>
      </p:sp>
      <p:pic>
        <p:nvPicPr>
          <p:cNvPr id="6" name="Объект 5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09888" y="877555"/>
            <a:ext cx="3581080" cy="5641891"/>
          </a:xfrm>
          <a:prstGeom prst="rect">
            <a:avLst/>
          </a:prstGeom>
        </p:spPr>
      </p:pic>
      <p:pic>
        <p:nvPicPr>
          <p:cNvPr id="10" name="Объект 9"/>
          <p:cNvPicPr>
            <a:picLocks noChangeAspect="1" noGrp="1"/>
          </p:cNvPicPr>
          <p:nvPr>
            <p:ph idx="13"/>
          </p:nvPr>
        </p:nvPicPr>
        <p:blipFill>
          <a:blip r:embed="rId3"/>
          <a:stretch/>
        </p:blipFill>
        <p:spPr bwMode="auto">
          <a:xfrm>
            <a:off x="4450080" y="875869"/>
            <a:ext cx="4189102" cy="56151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4114800" y="297397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 bwMode="auto">
          <a:xfrm>
            <a:off x="416432" y="6519446"/>
            <a:ext cx="3060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600" i="1">
                <a:latin typeface="Petersburg-Italic"/>
              </a:rPr>
              <a:t>Операционная. </a:t>
            </a:r>
            <a:r>
              <a:rPr lang="ru-RU" sz="1600" b="0" i="1" u="none" strike="noStrike">
                <a:latin typeface="Petersburg-Italic"/>
              </a:rPr>
              <a:t>Мирный, 1-я КАЭ</a:t>
            </a:r>
            <a:endParaRPr lang="ru-RU" sz="1600"/>
          </a:p>
        </p:txBody>
      </p:sp>
      <p:sp>
        <p:nvSpPr>
          <p:cNvPr id="11" name="TextBox 10"/>
          <p:cNvSpPr txBox="1"/>
          <p:nvPr/>
        </p:nvSpPr>
        <p:spPr bwMode="auto">
          <a:xfrm>
            <a:off x="4284617" y="6244046"/>
            <a:ext cx="4554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0" i="1" u="none" strike="noStrike">
                <a:latin typeface="Petersburg-Italic"/>
              </a:rPr>
              <a:t>Врач 13-й САЭ Ю.М. Шилов у входа в медчасть обсерватории Мирный. 1967–1969 гг.</a:t>
            </a:r>
            <a:endParaRPr lang="ru-RU"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4"/>
          </p:nvPr>
        </p:nvSpPr>
        <p:spPr bwMode="auto">
          <a:xfrm>
            <a:off x="5277394" y="5943611"/>
            <a:ext cx="3669416" cy="917209"/>
          </a:xfrm>
        </p:spPr>
        <p:txBody>
          <a:bodyPr/>
          <a:lstStyle/>
          <a:p>
            <a:pPr algn="ctr">
              <a:defRPr/>
            </a:pPr>
            <a:r>
              <a:rPr lang="ru-RU" sz="1600" b="0" i="1" u="none" strike="noStrike">
                <a:solidFill>
                  <a:schemeClr val="tx1"/>
                </a:solidFill>
                <a:latin typeface="Petersburg-Italic"/>
              </a:rPr>
              <a:t>Функциональные физиологические исследования на ст. Восток. 12-я САЭ, 1966–1968 гг.</a:t>
            </a:r>
            <a:endParaRPr lang="ru-RU" sz="1600">
              <a:solidFill>
                <a:schemeClr val="tx1"/>
              </a:solidFill>
            </a:endParaRPr>
          </a:p>
        </p:txBody>
      </p:sp>
      <p:pic>
        <p:nvPicPr>
          <p:cNvPr id="9" name="Объект 8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14964" y="237960"/>
            <a:ext cx="4802616" cy="2467140"/>
          </a:xfrm>
          <a:prstGeom prst="rect">
            <a:avLst/>
          </a:prstGeom>
        </p:spPr>
      </p:pic>
      <p:pic>
        <p:nvPicPr>
          <p:cNvPr id="14" name="Объект 13"/>
          <p:cNvPicPr>
            <a:picLocks noChangeAspect="1" noGrp="1"/>
          </p:cNvPicPr>
          <p:nvPr>
            <p:ph idx="13"/>
          </p:nvPr>
        </p:nvPicPr>
        <p:blipFill>
          <a:blip r:embed="rId3"/>
          <a:stretch/>
        </p:blipFill>
        <p:spPr bwMode="auto">
          <a:xfrm>
            <a:off x="114964" y="3631474"/>
            <a:ext cx="4863020" cy="288425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-13758" y="2805011"/>
            <a:ext cx="5110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0" i="1" u="none" strike="noStrike">
                <a:latin typeface="Petersburg-Italic"/>
              </a:rPr>
              <a:t>Врачи обсерватории Мирный </a:t>
            </a:r>
            <a:br>
              <a:rPr lang="ru-RU" sz="1600" b="0" i="1" u="none" strike="noStrike">
                <a:latin typeface="Petersburg-Italic"/>
              </a:rPr>
            </a:br>
            <a:r>
              <a:rPr lang="ru-RU" sz="1600" b="0" i="1" u="none" strike="noStrike">
                <a:latin typeface="Petersburg-Italic"/>
              </a:rPr>
              <a:t>Д.Б. Лифляндский и С.П. Шлейфер ведут прием.3-я КАЭ</a:t>
            </a:r>
            <a:endParaRPr lang="ru-RU" sz="1600"/>
          </a:p>
        </p:txBody>
      </p:sp>
      <p:sp>
        <p:nvSpPr>
          <p:cNvPr id="15" name="TextBox 14"/>
          <p:cNvSpPr txBox="1"/>
          <p:nvPr/>
        </p:nvSpPr>
        <p:spPr bwMode="auto">
          <a:xfrm>
            <a:off x="17687" y="6515727"/>
            <a:ext cx="51100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0" i="1" u="none" strike="noStrike">
                <a:latin typeface="Petersburg-Italic"/>
              </a:rPr>
              <a:t>Старший врач 10-й САЭ Н.Р. </a:t>
            </a:r>
            <a:r>
              <a:rPr lang="ru-RU" sz="1600" b="0" i="1" u="none" strike="noStrike">
                <a:latin typeface="Petersburg-Italic"/>
              </a:rPr>
              <a:t>Деряпа</a:t>
            </a:r>
            <a:r>
              <a:rPr lang="ru-RU" sz="1600" b="0" i="1" u="none" strike="noStrike">
                <a:latin typeface="Petersburg-Italic"/>
              </a:rPr>
              <a:t> за работой. 1965 г. </a:t>
            </a:r>
            <a:endParaRPr lang="ru-RU" sz="160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066726" y="44163"/>
            <a:ext cx="3998623" cy="59374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rcRect l="0" t="9178" r="0" b="0"/>
          <a:stretch/>
        </p:blipFill>
        <p:spPr bwMode="auto">
          <a:xfrm>
            <a:off x="83276" y="0"/>
            <a:ext cx="9144000" cy="41362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2751907" y="3438585"/>
            <a:ext cx="6209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600" b="0" i="1" u="none" strike="noStrike">
                <a:latin typeface="Petersburg-Italic"/>
              </a:rPr>
              <a:t>Образцы климатической одежды для полярников внутриконтинентальных станций</a:t>
            </a:r>
            <a:endParaRPr lang="ru-RU" sz="160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85251" y="4023359"/>
            <a:ext cx="1906810" cy="28346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103288" y="5780781"/>
            <a:ext cx="19733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600" i="1"/>
              <a:t>Е.С. Короткевич </a:t>
            </a:r>
            <a:endParaRPr/>
          </a:p>
          <a:p>
            <a:pPr algn="r">
              <a:defRPr/>
            </a:pPr>
            <a:r>
              <a:rPr lang="ru-RU" sz="1600" i="1"/>
              <a:t>в климатической </a:t>
            </a:r>
            <a:endParaRPr/>
          </a:p>
          <a:p>
            <a:pPr algn="r">
              <a:defRPr/>
            </a:pPr>
            <a:r>
              <a:rPr lang="ru-RU" sz="1600" i="1"/>
              <a:t>одежде. </a:t>
            </a:r>
            <a:endParaRPr/>
          </a:p>
          <a:p>
            <a:pPr algn="r">
              <a:defRPr/>
            </a:pPr>
            <a:r>
              <a:rPr lang="ru-RU" sz="1600" i="1"/>
              <a:t>1956 г.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grayscl/>
          </a:blip>
          <a:stretch/>
        </p:blipFill>
        <p:spPr bwMode="auto">
          <a:xfrm>
            <a:off x="4309250" y="4023360"/>
            <a:ext cx="3504078" cy="283463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7020322" y="6168722"/>
            <a:ext cx="2020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i="1"/>
              <a:t>На метеоплощадке Мирного. 1956 г.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 bwMode="auto">
          <a:xfrm>
            <a:off x="266700" y="228601"/>
            <a:ext cx="8677275" cy="6486524"/>
          </a:xfrm>
        </p:spPr>
        <p:txBody>
          <a:bodyPr>
            <a:normAutofit fontScale="62500" lnSpcReduction="20000"/>
          </a:bodyPr>
          <a:lstStyle/>
          <a:p>
            <a:pPr marL="0" indent="0" algn="l">
              <a:buNone/>
              <a:defRPr/>
            </a:pPr>
            <a:r>
              <a:rPr lang="ru-RU" b="1">
                <a:latin typeface="Petersburg-Regular"/>
              </a:rPr>
              <a:t>Были выработаны основные рекомендации и инструкции:</a:t>
            </a:r>
            <a:endParaRPr lang="ru-RU" sz="2800" b="1" i="0" u="none" strike="noStrike">
              <a:latin typeface="Petersburg-Regular"/>
            </a:endParaRPr>
          </a:p>
          <a:p>
            <a:pPr algn="l">
              <a:defRPr/>
            </a:pPr>
            <a:r>
              <a:rPr lang="ru-RU" sz="2800" b="0" i="0" u="none" strike="noStrike">
                <a:latin typeface="Petersburg-Regular"/>
              </a:rPr>
              <a:t>«Рекомендации по улучшению условий труда, жизни и быта участников дрейфов научно-исследовательских станций “Северный полюс”» (1976);</a:t>
            </a:r>
            <a:endParaRPr/>
          </a:p>
          <a:p>
            <a:pPr>
              <a:defRPr/>
            </a:pPr>
            <a:r>
              <a:rPr lang="ru-RU" sz="2900">
                <a:latin typeface="Petersburg-Regular"/>
              </a:rPr>
              <a:t>«Инструкция по организации питания участников Советских антарктических экспедиций и научно-исследовательских станций “Северный полюс”» (1976);</a:t>
            </a:r>
            <a:endParaRPr/>
          </a:p>
          <a:p>
            <a:pPr>
              <a:defRPr/>
            </a:pPr>
            <a:r>
              <a:rPr lang="ru-RU">
                <a:latin typeface="Petersburg-Regular"/>
              </a:rPr>
              <a:t>«Санитарные требования по защите от </a:t>
            </a:r>
            <a:r>
              <a:rPr lang="ru-RU">
                <a:latin typeface="Petersburg-Regular"/>
              </a:rPr>
              <a:t>радиоизлученияв</a:t>
            </a:r>
            <a:r>
              <a:rPr lang="ru-RU">
                <a:latin typeface="Petersburg-Regular"/>
              </a:rPr>
              <a:t> САЭ» (1978) и «Временные правила по защите плавсостава судов </a:t>
            </a:r>
            <a:r>
              <a:rPr lang="ru-RU">
                <a:latin typeface="Petersburg-Regular"/>
              </a:rPr>
              <a:t>Госкомгидромета</a:t>
            </a:r>
            <a:r>
              <a:rPr lang="ru-RU">
                <a:latin typeface="Petersburg-Regular"/>
              </a:rPr>
              <a:t> от радиоизлучения» (1979);</a:t>
            </a:r>
            <a:endParaRPr/>
          </a:p>
          <a:p>
            <a:pPr algn="l">
              <a:defRPr/>
            </a:pPr>
            <a:r>
              <a:rPr lang="ru-RU" sz="2800" b="0" i="0" u="none" strike="noStrike">
                <a:latin typeface="Petersburg-Regular"/>
              </a:rPr>
              <a:t>«Рекомендации для врачей по поддержанию нормального сна у участников полярных экспедиций» (1978);</a:t>
            </a:r>
            <a:endParaRPr/>
          </a:p>
          <a:p>
            <a:pPr algn="l">
              <a:defRPr/>
            </a:pPr>
            <a:r>
              <a:rPr lang="ru-RU" sz="2800" b="0" i="0" u="none" strike="noStrike">
                <a:latin typeface="Petersburg-Regular"/>
              </a:rPr>
              <a:t>«Рекомендации по профилактике острых респираторных заболеваний среди участников арктических и антарктических экспедиций» (1979);</a:t>
            </a:r>
            <a:endParaRPr/>
          </a:p>
          <a:p>
            <a:pPr algn="l">
              <a:defRPr/>
            </a:pPr>
            <a:r>
              <a:rPr lang="ru-RU" sz="2900">
                <a:latin typeface="Petersburg-Regular"/>
              </a:rPr>
              <a:t>«Рекомендации по улучшению психологичес</a:t>
            </a:r>
            <a:r>
              <a:rPr lang="ru-RU" sz="2800" i="0" u="none" strike="noStrike">
                <a:latin typeface="Petersburg-Regular"/>
              </a:rPr>
              <a:t>кого климата на полярных и высокогорных станциях </a:t>
            </a:r>
            <a:r>
              <a:rPr lang="ru-RU" sz="2800" i="0" u="none" strike="noStrike">
                <a:latin typeface="Petersburg-Regular"/>
              </a:rPr>
              <a:t>Госкомгидромета</a:t>
            </a:r>
            <a:r>
              <a:rPr lang="ru-RU" sz="2800" i="0" u="none" strike="noStrike">
                <a:latin typeface="Petersburg-Regular"/>
              </a:rPr>
              <a:t> СССР» (1980);</a:t>
            </a:r>
            <a:endParaRPr/>
          </a:p>
          <a:p>
            <a:pPr algn="l">
              <a:defRPr/>
            </a:pPr>
            <a:r>
              <a:rPr lang="ru-RU" sz="2800" i="0" u="none" strike="noStrike">
                <a:latin typeface="Petersburg-Regular"/>
              </a:rPr>
              <a:t>«Инструкции по медицинскому освидетельствованию работников труднодоступных станций </a:t>
            </a:r>
            <a:r>
              <a:rPr lang="ru-RU" sz="2800" i="0" u="none" strike="noStrike">
                <a:latin typeface="Petersburg-Regular"/>
              </a:rPr>
              <a:t>Госкомгидромета</a:t>
            </a:r>
            <a:r>
              <a:rPr lang="ru-RU" sz="2800" i="0" u="none" strike="noStrike">
                <a:latin typeface="Petersburg-Regular"/>
              </a:rPr>
              <a:t>» (1985);</a:t>
            </a:r>
            <a:endParaRPr/>
          </a:p>
          <a:p>
            <a:pPr>
              <a:defRPr/>
            </a:pPr>
            <a:r>
              <a:rPr lang="ru-RU"/>
              <a:t>«Санитарные правила к проектированию, строительству и эксплуатации труднодоступных гидрометеорологических станций системы </a:t>
            </a:r>
            <a:r>
              <a:rPr lang="ru-RU"/>
              <a:t>Госкомгидромета</a:t>
            </a:r>
            <a:r>
              <a:rPr lang="ru-RU"/>
              <a:t>» (1985);</a:t>
            </a:r>
            <a:endParaRPr/>
          </a:p>
          <a:p>
            <a:pPr>
              <a:defRPr/>
            </a:pPr>
            <a:r>
              <a:rPr lang="ru-RU"/>
              <a:t>«Рекомендации для врачей по </a:t>
            </a:r>
            <a:r>
              <a:rPr lang="ru-RU"/>
              <a:t>рефлексопрофилактике</a:t>
            </a:r>
            <a:r>
              <a:rPr lang="ru-RU"/>
              <a:t> </a:t>
            </a:r>
            <a:r>
              <a:rPr lang="ru-RU"/>
              <a:t>дизадаптационных</a:t>
            </a:r>
            <a:r>
              <a:rPr lang="ru-RU"/>
              <a:t> состояний среди участников полярных экспедиций», «Рекомендации по применению физических упражнений в арктических и антарктических экспедициях» (1986);</a:t>
            </a:r>
            <a:endParaRPr/>
          </a:p>
          <a:p>
            <a:pPr>
              <a:defRPr/>
            </a:pPr>
            <a:r>
              <a:rPr lang="ru-RU"/>
              <a:t>«Рекомендации по созданию средств индивидуальной и коллективной защиты участников арктических и антарктических экспедиций» (1987).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476250" y="0"/>
            <a:ext cx="7886700" cy="13255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МИЦ «Адаптация» - Центр полярной медицины (1989–2017)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 bwMode="auto">
          <a:xfrm>
            <a:off x="0" y="1571623"/>
            <a:ext cx="6877050" cy="5286375"/>
          </a:xfrm>
        </p:spPr>
        <p:txBody>
          <a:bodyPr>
            <a:normAutofit lnSpcReduction="10000"/>
          </a:bodyPr>
          <a:lstStyle/>
          <a:p>
            <a:pPr algn="l">
              <a:defRPr/>
            </a:pPr>
            <a:r>
              <a:rPr lang="ru-RU" sz="1800" b="0" i="0" u="none" strike="noStrike">
                <a:latin typeface="Petersburg-Regular"/>
              </a:rPr>
              <a:t>разработка и внедрение методов диагностики функционального состояния человека, отбор контингентов для работы в экстремальных условиях; </a:t>
            </a:r>
            <a:endParaRPr/>
          </a:p>
          <a:p>
            <a:pPr algn="l">
              <a:defRPr/>
            </a:pPr>
            <a:r>
              <a:rPr lang="ru-RU" sz="1800" b="0" i="0" u="none" strike="noStrike">
                <a:latin typeface="Petersburg-Regular"/>
              </a:rPr>
              <a:t>разработка, испытания и внедрение новых методов прогнозирования адаптивных возможностей организма человека; </a:t>
            </a:r>
            <a:endParaRPr/>
          </a:p>
          <a:p>
            <a:pPr algn="l">
              <a:defRPr/>
            </a:pPr>
            <a:r>
              <a:rPr lang="ru-RU" sz="1800" b="0" i="0" u="none" strike="noStrike">
                <a:latin typeface="Petersburg-Regular"/>
              </a:rPr>
              <a:t>разработка и исследование новых средств профилактики </a:t>
            </a:r>
            <a:r>
              <a:rPr lang="ru-RU" sz="1800" b="0" i="0" u="none" strike="noStrike">
                <a:latin typeface="Petersburg-Regular"/>
              </a:rPr>
              <a:t>дезаптационных</a:t>
            </a:r>
            <a:r>
              <a:rPr lang="ru-RU" sz="1800" b="0" i="0" u="none" strike="noStrike">
                <a:latin typeface="Petersburg-Regular"/>
              </a:rPr>
              <a:t> и </a:t>
            </a:r>
            <a:r>
              <a:rPr lang="ru-RU" sz="1800" b="0" i="0" u="none" strike="noStrike">
                <a:latin typeface="Petersburg-Regular"/>
              </a:rPr>
              <a:t>реадаптационных</a:t>
            </a:r>
            <a:r>
              <a:rPr lang="ru-RU" sz="1800" b="0" i="0" u="none" strike="noStrike">
                <a:latin typeface="Petersburg-Regular"/>
              </a:rPr>
              <a:t> расстройств;</a:t>
            </a:r>
            <a:endParaRPr/>
          </a:p>
          <a:p>
            <a:pPr algn="l">
              <a:defRPr/>
            </a:pPr>
            <a:r>
              <a:rPr lang="ru-RU" sz="1800" b="0" i="0" u="none" strike="noStrike">
                <a:latin typeface="Petersburg-Regular"/>
              </a:rPr>
              <a:t>внедрение в полярную медицину прогрессивных медицинских, клинико-физиологических и психологических методов и медтехнологий; </a:t>
            </a:r>
            <a:endParaRPr/>
          </a:p>
          <a:p>
            <a:pPr algn="l">
              <a:defRPr/>
            </a:pPr>
            <a:r>
              <a:rPr lang="ru-RU" sz="1800" b="0" i="0" u="none" strike="noStrike">
                <a:latin typeface="Petersburg-Regular"/>
              </a:rPr>
              <a:t>отбор участников полярных экспедиций;</a:t>
            </a:r>
            <a:endParaRPr/>
          </a:p>
          <a:p>
            <a:pPr algn="l">
              <a:defRPr/>
            </a:pPr>
            <a:r>
              <a:rPr lang="ru-RU" sz="1800" b="0" i="0" u="none" strike="noStrike">
                <a:latin typeface="Petersburg-Regular"/>
              </a:rPr>
              <a:t>оказание помощи в освоении новой медтехники и консультирование;</a:t>
            </a:r>
            <a:endParaRPr/>
          </a:p>
          <a:p>
            <a:pPr algn="l">
              <a:defRPr/>
            </a:pPr>
            <a:r>
              <a:rPr lang="ru-RU" sz="1800" b="0" i="0" u="none" strike="noStrike">
                <a:latin typeface="Petersburg-Regular"/>
              </a:rPr>
              <a:t>подготовку врачей для работы в полярных экспедициях, контроль за их деятельностью и консультирование в экспедиционном периоде; </a:t>
            </a:r>
            <a:endParaRPr/>
          </a:p>
          <a:p>
            <a:pPr algn="l">
              <a:defRPr/>
            </a:pPr>
            <a:r>
              <a:rPr lang="ru-RU" sz="1800" b="0" i="0" u="none" strike="noStrike">
                <a:latin typeface="Petersburg-Regular"/>
              </a:rPr>
              <a:t>социально-психологическая подготовка руководящего состава полярных экспедиций.</a:t>
            </a: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34175" y="1180548"/>
            <a:ext cx="2266950" cy="3230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024882" y="3864491"/>
            <a:ext cx="2119118" cy="29548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525" y="1406507"/>
            <a:ext cx="5188728" cy="3923406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156051" y="226965"/>
            <a:ext cx="5173047" cy="107721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/>
              <a:t>На современном этапе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995403" y="5432237"/>
            <a:ext cx="26886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0" i="1" u="none" strike="noStrike">
                <a:latin typeface="Petersburg-Italic"/>
              </a:rPr>
              <a:t>К.К. </a:t>
            </a:r>
            <a:r>
              <a:rPr lang="ru-RU" sz="1600" b="0" i="1" u="none" strike="noStrike">
                <a:latin typeface="Petersburg-Italic"/>
              </a:rPr>
              <a:t>Левандо</a:t>
            </a:r>
            <a:r>
              <a:rPr lang="ru-RU" sz="1600" b="0" i="1" u="none" strike="noStrike">
                <a:latin typeface="Petersburg-Italic"/>
              </a:rPr>
              <a:t> ведет прием </a:t>
            </a:r>
            <a:br>
              <a:rPr lang="ru-RU" sz="1600" b="0" i="1" u="none" strike="noStrike">
                <a:latin typeface="Petersburg-Italic"/>
              </a:rPr>
            </a:br>
            <a:r>
              <a:rPr lang="ru-RU" sz="1600" b="0" i="1" u="none" strike="noStrike">
                <a:latin typeface="Petersburg-Italic"/>
              </a:rPr>
              <a:t>в госпитале Баренцбурга, Шпицберген. 4 августа 2004 г.</a:t>
            </a:r>
            <a:endParaRPr lang="ru-RU" sz="160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459943" y="51218"/>
            <a:ext cx="3547834" cy="527869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5459943" y="5432237"/>
            <a:ext cx="3547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0" i="1" u="none" strike="noStrike">
                <a:latin typeface="Petersburg-Italic"/>
              </a:rPr>
              <a:t>Врач-эпидемиолог А.Л. Панин проводит эколого-биологические исследования на борту НЭС «Академик Федоров». 56-я сезонная</a:t>
            </a:r>
            <a:endParaRPr/>
          </a:p>
          <a:p>
            <a:pPr algn="ctr">
              <a:defRPr/>
            </a:pPr>
            <a:r>
              <a:rPr lang="ru-RU" sz="1600" b="0" i="1" u="none" strike="noStrike">
                <a:latin typeface="Petersburg-Italic"/>
              </a:rPr>
              <a:t>РАЭ. 4 февраля 2011 г.</a:t>
            </a:r>
            <a:endParaRPr lang="ru-RU"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0</Words>
  <Application>r7-office/2024.3.2.622</Application>
  <DocSecurity>0</DocSecurity>
  <PresentationFormat>Экран (4:3)</PresentationFormat>
  <Paragraphs>0</Paragraphs>
  <Slides>19</Slides>
  <Notes>19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Высокоширотный рейс НЭС «Академик Трёшников»  в августе 2023 г.  по поддержке СП-41</dc:title>
  <dc:subject/>
  <dc:creator>Маргарита Емелина</dc:creator>
  <cp:keywords/>
  <dc:description/>
  <dc:identifier/>
  <dc:language/>
  <cp:lastModifiedBy>Аноним</cp:lastModifiedBy>
  <cp:revision>48</cp:revision>
  <dcterms:created xsi:type="dcterms:W3CDTF">2023-10-13T08:31:05Z</dcterms:created>
  <dcterms:modified xsi:type="dcterms:W3CDTF">2025-05-21T09:16:15Z</dcterms:modified>
  <cp:category/>
  <cp:contentStatus/>
  <cp:version/>
</cp:coreProperties>
</file>