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6.xml" ContentType="application/vnd.openxmlformats-officedocument.theme+xml"/>
  <Override PartName="/ppt/slideLayouts/slideLayout14.xml" ContentType="application/vnd.openxmlformats-officedocument.presentationml.slideLayout+xml"/>
  <Override PartName="/ppt/theme/theme7.xml" ContentType="application/vnd.openxmlformats-officedocument.theme+xml"/>
  <Override PartName="/ppt/slideLayouts/slideLayout15.xml" ContentType="application/vnd.openxmlformats-officedocument.presentationml.slideLayout+xml"/>
  <Override PartName="/ppt/theme/theme8.xml" ContentType="application/vnd.openxmlformats-officedocument.theme+xml"/>
  <Override PartName="/ppt/slideLayouts/slideLayout16.xml" ContentType="application/vnd.openxmlformats-officedocument.presentationml.slideLayout+xml"/>
  <Override PartName="/ppt/theme/theme9.xml" ContentType="application/vnd.openxmlformats-officedocument.theme+xml"/>
  <Override PartName="/ppt/slideLayouts/slideLayout17.xml" ContentType="application/vnd.openxmlformats-officedocument.presentationml.slideLayout+xml"/>
  <Override PartName="/ppt/theme/theme10.xml" ContentType="application/vnd.openxmlformats-officedocument.theme+xml"/>
  <Override PartName="/ppt/slideLayouts/slideLayout18.xml" ContentType="application/vnd.openxmlformats-officedocument.presentationml.slideLayout+xml"/>
  <Override PartName="/ppt/theme/theme11.xml" ContentType="application/vnd.openxmlformats-officedocument.theme+xml"/>
  <Override PartName="/ppt/slideLayouts/slideLayout19.xml" ContentType="application/vnd.openxmlformats-officedocument.presentationml.slideLayout+xml"/>
  <Override PartName="/ppt/theme/theme12.xml" ContentType="application/vnd.openxmlformats-officedocument.theme+xml"/>
  <Override PartName="/ppt/slideLayouts/slideLayout20.xml" ContentType="application/vnd.openxmlformats-officedocument.presentationml.slideLayout+xml"/>
  <Override PartName="/ppt/theme/theme13.xml" ContentType="application/vnd.openxmlformats-officedocument.theme+xml"/>
  <Override PartName="/ppt/slideLayouts/slideLayout21.xml" ContentType="application/vnd.openxmlformats-officedocument.presentationml.slideLayout+xml"/>
  <Override PartName="/ppt/theme/theme14.xml" ContentType="application/vnd.openxmlformats-officedocument.theme+xml"/>
  <Override PartName="/ppt/slideLayouts/slideLayout22.xml" ContentType="application/vnd.openxmlformats-officedocument.presentationml.slideLayout+xml"/>
  <Override PartName="/ppt/theme/theme15.xml" ContentType="application/vnd.openxmlformats-officedocument.theme+xml"/>
  <Override PartName="/ppt/slideLayouts/slideLayout23.xml" ContentType="application/vnd.openxmlformats-officedocument.presentationml.slideLayout+xml"/>
  <Override PartName="/ppt/theme/theme16.xml" ContentType="application/vnd.openxmlformats-officedocument.theme+xml"/>
  <Override PartName="/ppt/slideLayouts/slideLayout24.xml" ContentType="application/vnd.openxmlformats-officedocument.presentationml.slideLayout+xml"/>
  <Override PartName="/ppt/theme/theme17.xml" ContentType="application/vnd.openxmlformats-officedocument.theme+xml"/>
  <Override PartName="/ppt/slideLayouts/slideLayout25.xml" ContentType="application/vnd.openxmlformats-officedocument.presentationml.slideLayout+xml"/>
  <Override PartName="/ppt/theme/theme18.xml" ContentType="application/vnd.openxmlformats-officedocument.theme+xml"/>
  <Override PartName="/ppt/slideLayouts/slideLayout26.xml" ContentType="application/vnd.openxmlformats-officedocument.presentationml.slideLayout+xml"/>
  <Override PartName="/ppt/theme/theme19.xml" ContentType="application/vnd.openxmlformats-officedocument.theme+xml"/>
  <Override PartName="/ppt/slideLayouts/slideLayout27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7" r:id="rId7"/>
    <p:sldMasterId id="2147483669" r:id="rId8"/>
    <p:sldMasterId id="2147483671" r:id="rId9"/>
    <p:sldMasterId id="2147483673" r:id="rId10"/>
    <p:sldMasterId id="2147483675" r:id="rId11"/>
    <p:sldMasterId id="2147483677" r:id="rId12"/>
    <p:sldMasterId id="2147483679" r:id="rId13"/>
    <p:sldMasterId id="2147483681" r:id="rId14"/>
    <p:sldMasterId id="2147483683" r:id="rId15"/>
    <p:sldMasterId id="2147483685" r:id="rId16"/>
    <p:sldMasterId id="2147483687" r:id="rId17"/>
    <p:sldMasterId id="2147483689" r:id="rId18"/>
    <p:sldMasterId id="2147483691" r:id="rId19"/>
    <p:sldMasterId id="2147483693" r:id="rId20"/>
  </p:sldMasterIdLst>
  <p:notesMasterIdLst>
    <p:notesMasterId r:id="rId35"/>
  </p:notesMasterIdLst>
  <p:sldIdLst>
    <p:sldId id="256" r:id="rId21"/>
    <p:sldId id="257" r:id="rId22"/>
    <p:sldId id="258" r:id="rId23"/>
    <p:sldId id="259" r:id="rId24"/>
    <p:sldId id="260" r:id="rId25"/>
    <p:sldId id="261" r:id="rId26"/>
    <p:sldId id="262" r:id="rId27"/>
    <p:sldId id="263" r:id="rId28"/>
    <p:sldId id="264" r:id="rId29"/>
    <p:sldId id="265" r:id="rId30"/>
    <p:sldId id="266" r:id="rId31"/>
    <p:sldId id="267" r:id="rId32"/>
    <p:sldId id="268" r:id="rId33"/>
    <p:sldId id="269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4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6.xml"/><Relationship Id="rId39" Type="http://schemas.openxmlformats.org/officeDocument/2006/relationships/tableStyles" Target="tableStyles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u="none" strike="noStrike">
                <a:solidFill>
                  <a:srgbClr val="000000"/>
                </a:solidFill>
                <a:uFillTx/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12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124" name="PlaceHolder 4"/>
          <p:cNvSpPr>
            <a:spLocks noGrp="1"/>
          </p:cNvSpPr>
          <p:nvPr>
            <p:ph type="dt" idx="6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125" name="PlaceHolder 5"/>
          <p:cNvSpPr>
            <a:spLocks noGrp="1"/>
          </p:cNvSpPr>
          <p:nvPr>
            <p:ph type="ftr" idx="6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126" name="PlaceHolder 6"/>
          <p:cNvSpPr>
            <a:spLocks noGrp="1"/>
          </p:cNvSpPr>
          <p:nvPr>
            <p:ph type="sldNum" idx="6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DD37BB0C-9B03-489A-9A96-27E0DE92471D}" type="slidenum"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2800" cy="3082680"/>
          </a:xfrm>
          <a:prstGeom prst="rect">
            <a:avLst/>
          </a:prstGeom>
          <a:ln w="0">
            <a:noFill/>
          </a:ln>
        </p:spPr>
      </p:sp>
      <p:sp>
        <p:nvSpPr>
          <p:cNvPr id="23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2800" cy="3596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216000" indent="-216000">
              <a:buNone/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1" name="PlaceHolder 3"/>
          <p:cNvSpPr>
            <a:spLocks noGrp="1"/>
          </p:cNvSpPr>
          <p:nvPr>
            <p:ph type="sldNum" idx="64"/>
          </p:nvPr>
        </p:nvSpPr>
        <p:spPr>
          <a:xfrm>
            <a:off x="3884760" y="8685360"/>
            <a:ext cx="2968200" cy="455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00000"/>
                </a:solidFill>
                <a:uFillTx/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6852F73-483F-4C95-ABC5-BA43A10955D3}" type="slidenum">
              <a:rPr lang="ru-RU" sz="1200" b="0" u="none" strike="noStrike">
                <a:solidFill>
                  <a:srgbClr val="000000"/>
                </a:solidFill>
                <a:uFillTx/>
                <a:latin typeface="Calibri"/>
                <a:ea typeface="+mn-ea"/>
              </a:rPr>
              <a:t>11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2000" cy="434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2EEDF7D-8ABA-46D9-9BD3-AE98F5C4633F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2DD71710-472C-45A2-9E5E-08EDBCF7B1ED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29640" cy="434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24760" y="1825560"/>
            <a:ext cx="5129640" cy="434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3127BF54-7207-48B9-820E-DB284C36F80B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Обычный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29640" cy="434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24760" y="1825560"/>
            <a:ext cx="5129640" cy="434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4A61B240-4E9C-41AE-8D0F-89C5F7C51094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F411AAE2-4ECB-425F-8E90-A879F2AB67BF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29640" cy="434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/>
          </p:nvPr>
        </p:nvSpPr>
        <p:spPr>
          <a:xfrm>
            <a:off x="6224760" y="1825560"/>
            <a:ext cx="5129640" cy="434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785BC93A-C2E5-4A69-BF46-B3183EE3057D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547810A9-9F0D-4502-A5DD-1819BA1B9B43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2000" cy="434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0A547DA8-3E3F-4ADE-862E-1BDFDD1D794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2000" cy="434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87123D8D-5B8D-4BDC-8DAA-19301E66554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B7188AE7-4E83-4034-9310-DB8B673C021C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2774D91E-3528-4523-9861-FCB1110F7E7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2000" cy="434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B9FDAF9F-ED02-46AD-8E9E-060EE083F1C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DEA727FD-070F-419D-B029-EC2B147DA2C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2000" cy="434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B673E3FC-F373-4F1E-93A2-A3EBC9A9104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Обыч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7933361D-CAD2-4FE0-B903-89C78A736D2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Обыч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E503B622-AC36-443C-BAF0-FBE745879543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Обычный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2000" cy="434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A1EE5FAC-9E6E-4996-85E8-1AEA549F872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2"/>
          </p:nvPr>
        </p:nvSpPr>
        <p:spPr/>
        <p:txBody>
          <a:bodyPr/>
          <a:lstStyle/>
          <a:p>
            <a:fld id="{64B992FC-3041-4841-AC7C-89CDA245236E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5"/>
          </p:nvPr>
        </p:nvSpPr>
        <p:spPr/>
        <p:txBody>
          <a:bodyPr/>
          <a:lstStyle/>
          <a:p>
            <a:fld id="{ED9D1AFB-34B5-4E2A-A1D5-F492703D66E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Обычный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2000" cy="434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8"/>
          </p:nvPr>
        </p:nvSpPr>
        <p:spPr/>
        <p:txBody>
          <a:bodyPr/>
          <a:lstStyle/>
          <a:p>
            <a:fld id="{264F8A85-82EF-4E13-8EAA-9127AAFB683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Обычный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1"/>
          </p:nvPr>
        </p:nvSpPr>
        <p:spPr/>
        <p:txBody>
          <a:bodyPr/>
          <a:lstStyle/>
          <a:p>
            <a:fld id="{FDC7CC8B-3D9B-4130-A765-6089B4B56BC8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Обычный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4"/>
          </p:nvPr>
        </p:nvSpPr>
        <p:spPr/>
        <p:txBody>
          <a:bodyPr/>
          <a:lstStyle/>
          <a:p>
            <a:fld id="{3F96AB6E-75CE-40EC-982D-EB54550C3F44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2000" cy="434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7"/>
          </p:nvPr>
        </p:nvSpPr>
        <p:spPr/>
        <p:txBody>
          <a:bodyPr/>
          <a:lstStyle/>
          <a:p>
            <a:fld id="{406D6A1A-086B-4C4C-A788-44F3299EDAAA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2000" cy="434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0"/>
          </p:nvPr>
        </p:nvSpPr>
        <p:spPr/>
        <p:txBody>
          <a:bodyPr/>
          <a:lstStyle/>
          <a:p>
            <a:fld id="{6E3BCD61-CF25-4119-AE5E-0A56B880E5A1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5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3"/>
          </p:nvPr>
        </p:nvSpPr>
        <p:spPr/>
        <p:txBody>
          <a:bodyPr/>
          <a:lstStyle/>
          <a:p>
            <a:fld id="{878F3225-3CE7-4179-95F7-320BDB596FCF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5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Обычный 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2000" cy="434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6"/>
          </p:nvPr>
        </p:nvSpPr>
        <p:spPr/>
        <p:txBody>
          <a:bodyPr/>
          <a:lstStyle/>
          <a:p>
            <a:fld id="{F42FA387-EF6A-4A9E-897B-6DD35EB33A7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5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Обычный 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2000" cy="434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9"/>
          </p:nvPr>
        </p:nvSpPr>
        <p:spPr/>
        <p:txBody>
          <a:bodyPr/>
          <a:lstStyle/>
          <a:p>
            <a:fld id="{46A0B17C-E6DD-49D3-8AE6-3F95193C56A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4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5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6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7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8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9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20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21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22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23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24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25.xml"/></Relationships>
</file>

<file path=ppt/slideMasters/_rels/slideMaster1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26.xml"/></Relationships>
</file>

<file path=ppt/slideMasters/_rels/slideMaster2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2000" cy="434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12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98A9CCA-6EC8-42F4-9574-90C34332F73E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ftr" idx="4"/>
          </p:nvPr>
        </p:nvSpPr>
        <p:spPr>
          <a:xfrm>
            <a:off x="4038480" y="6356520"/>
            <a:ext cx="41112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sldNum" idx="5"/>
          </p:nvPr>
        </p:nvSpPr>
        <p:spPr>
          <a:xfrm>
            <a:off x="86104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D6D33FD-BDC7-4C07-A1FE-63EAAC935C8F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dt" idx="6"/>
          </p:nvPr>
        </p:nvSpPr>
        <p:spPr>
          <a:xfrm>
            <a:off x="8380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29640" cy="434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6225120" y="1825560"/>
            <a:ext cx="5129640" cy="434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5" name="PlaceHolder 4"/>
          <p:cNvSpPr>
            <a:spLocks noGrp="1"/>
          </p:cNvSpPr>
          <p:nvPr>
            <p:ph type="ftr" idx="7"/>
          </p:nvPr>
        </p:nvSpPr>
        <p:spPr>
          <a:xfrm>
            <a:off x="4038480" y="6356520"/>
            <a:ext cx="41112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6" name="PlaceHolder 5"/>
          <p:cNvSpPr>
            <a:spLocks noGrp="1"/>
          </p:cNvSpPr>
          <p:nvPr>
            <p:ph type="sldNum" idx="8"/>
          </p:nvPr>
        </p:nvSpPr>
        <p:spPr>
          <a:xfrm>
            <a:off x="86104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7277B3A-0453-422E-9A01-DBBD55B8DAA0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7" name="PlaceHolder 6"/>
          <p:cNvSpPr>
            <a:spLocks noGrp="1"/>
          </p:cNvSpPr>
          <p:nvPr>
            <p:ph type="dt" idx="9"/>
          </p:nvPr>
        </p:nvSpPr>
        <p:spPr>
          <a:xfrm>
            <a:off x="8380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29640" cy="434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6225120" y="1825560"/>
            <a:ext cx="5129640" cy="434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4" name="PlaceHolder 4"/>
          <p:cNvSpPr>
            <a:spLocks noGrp="1"/>
          </p:cNvSpPr>
          <p:nvPr>
            <p:ph type="ftr" idx="10"/>
          </p:nvPr>
        </p:nvSpPr>
        <p:spPr>
          <a:xfrm>
            <a:off x="4038480" y="6356520"/>
            <a:ext cx="41112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5" name="PlaceHolder 5"/>
          <p:cNvSpPr>
            <a:spLocks noGrp="1"/>
          </p:cNvSpPr>
          <p:nvPr>
            <p:ph type="sldNum" idx="11"/>
          </p:nvPr>
        </p:nvSpPr>
        <p:spPr>
          <a:xfrm>
            <a:off x="86104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17E3248-7BC5-42DA-8B01-7ABA08E8D368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6" name="PlaceHolder 6"/>
          <p:cNvSpPr>
            <a:spLocks noGrp="1"/>
          </p:cNvSpPr>
          <p:nvPr>
            <p:ph type="dt" idx="12"/>
          </p:nvPr>
        </p:nvSpPr>
        <p:spPr>
          <a:xfrm>
            <a:off x="8380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1" name="PlaceHolder 2"/>
          <p:cNvSpPr>
            <a:spLocks noGrp="1"/>
          </p:cNvSpPr>
          <p:nvPr>
            <p:ph type="ftr" idx="13"/>
          </p:nvPr>
        </p:nvSpPr>
        <p:spPr>
          <a:xfrm>
            <a:off x="4038480" y="6356520"/>
            <a:ext cx="41112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32" name="PlaceHolder 3"/>
          <p:cNvSpPr>
            <a:spLocks noGrp="1"/>
          </p:cNvSpPr>
          <p:nvPr>
            <p:ph type="sldNum" idx="14"/>
          </p:nvPr>
        </p:nvSpPr>
        <p:spPr>
          <a:xfrm>
            <a:off x="86104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6259B6F-1B75-4904-BB6D-1221C4BD8E4C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dt" idx="15"/>
          </p:nvPr>
        </p:nvSpPr>
        <p:spPr>
          <a:xfrm>
            <a:off x="8380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2000" cy="434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7" name="PlaceHolder 3"/>
          <p:cNvSpPr>
            <a:spLocks noGrp="1"/>
          </p:cNvSpPr>
          <p:nvPr>
            <p:ph type="ftr" idx="16"/>
          </p:nvPr>
        </p:nvSpPr>
        <p:spPr>
          <a:xfrm>
            <a:off x="4038480" y="6356520"/>
            <a:ext cx="41112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8" name="PlaceHolder 4"/>
          <p:cNvSpPr>
            <a:spLocks noGrp="1"/>
          </p:cNvSpPr>
          <p:nvPr>
            <p:ph type="sldNum" idx="17"/>
          </p:nvPr>
        </p:nvSpPr>
        <p:spPr>
          <a:xfrm>
            <a:off x="86104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D285BD0-1AA7-471C-A5AA-66C34FA5D8F3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dt" idx="18"/>
          </p:nvPr>
        </p:nvSpPr>
        <p:spPr>
          <a:xfrm>
            <a:off x="8380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2000" cy="434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52" name="PlaceHolder 3"/>
          <p:cNvSpPr>
            <a:spLocks noGrp="1"/>
          </p:cNvSpPr>
          <p:nvPr>
            <p:ph type="ftr" idx="19"/>
          </p:nvPr>
        </p:nvSpPr>
        <p:spPr>
          <a:xfrm>
            <a:off x="4038480" y="6356520"/>
            <a:ext cx="41112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53" name="PlaceHolder 4"/>
          <p:cNvSpPr>
            <a:spLocks noGrp="1"/>
          </p:cNvSpPr>
          <p:nvPr>
            <p:ph type="sldNum" idx="20"/>
          </p:nvPr>
        </p:nvSpPr>
        <p:spPr>
          <a:xfrm>
            <a:off x="86104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E643954-B5BF-49AE-A71C-CC526F610187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dt" idx="21"/>
          </p:nvPr>
        </p:nvSpPr>
        <p:spPr>
          <a:xfrm>
            <a:off x="8380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ftr" idx="22"/>
          </p:nvPr>
        </p:nvSpPr>
        <p:spPr>
          <a:xfrm>
            <a:off x="4038480" y="6356520"/>
            <a:ext cx="41112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58" name="PlaceHolder 2"/>
          <p:cNvSpPr>
            <a:spLocks noGrp="1"/>
          </p:cNvSpPr>
          <p:nvPr>
            <p:ph type="sldNum" idx="23"/>
          </p:nvPr>
        </p:nvSpPr>
        <p:spPr>
          <a:xfrm>
            <a:off x="86104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1000281-0066-4EE0-AF9E-B3D3B175BBE7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dt" idx="24"/>
          </p:nvPr>
        </p:nvSpPr>
        <p:spPr>
          <a:xfrm>
            <a:off x="8380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ftr" idx="25"/>
          </p:nvPr>
        </p:nvSpPr>
        <p:spPr>
          <a:xfrm>
            <a:off x="4038480" y="6356520"/>
            <a:ext cx="41112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61" name="PlaceHolder 2"/>
          <p:cNvSpPr>
            <a:spLocks noGrp="1"/>
          </p:cNvSpPr>
          <p:nvPr>
            <p:ph type="sldNum" idx="26"/>
          </p:nvPr>
        </p:nvSpPr>
        <p:spPr>
          <a:xfrm>
            <a:off x="86104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C3CDA7B-DED8-4EE3-A310-E4D336381D32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dt" idx="27"/>
          </p:nvPr>
        </p:nvSpPr>
        <p:spPr>
          <a:xfrm>
            <a:off x="8380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4" name="PlaceHolder 2"/>
          <p:cNvSpPr>
            <a:spLocks noGrp="1"/>
          </p:cNvSpPr>
          <p:nvPr>
            <p:ph type="ftr" idx="28"/>
          </p:nvPr>
        </p:nvSpPr>
        <p:spPr>
          <a:xfrm>
            <a:off x="4038480" y="6356520"/>
            <a:ext cx="41112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65" name="PlaceHolder 3"/>
          <p:cNvSpPr>
            <a:spLocks noGrp="1"/>
          </p:cNvSpPr>
          <p:nvPr>
            <p:ph type="sldNum" idx="29"/>
          </p:nvPr>
        </p:nvSpPr>
        <p:spPr>
          <a:xfrm>
            <a:off x="86104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9526F29-5232-4835-910E-E151326DA9F6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dt" idx="30"/>
          </p:nvPr>
        </p:nvSpPr>
        <p:spPr>
          <a:xfrm>
            <a:off x="8380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ftr" idx="31"/>
          </p:nvPr>
        </p:nvSpPr>
        <p:spPr>
          <a:xfrm>
            <a:off x="4038480" y="6356520"/>
            <a:ext cx="41112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70" name="PlaceHolder 2"/>
          <p:cNvSpPr>
            <a:spLocks noGrp="1"/>
          </p:cNvSpPr>
          <p:nvPr>
            <p:ph type="sldNum" idx="32"/>
          </p:nvPr>
        </p:nvSpPr>
        <p:spPr>
          <a:xfrm>
            <a:off x="86104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46A765A-D60C-4C87-AD98-CBDD6661DC4C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dt" idx="33"/>
          </p:nvPr>
        </p:nvSpPr>
        <p:spPr>
          <a:xfrm>
            <a:off x="8380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ftr" idx="34"/>
          </p:nvPr>
        </p:nvSpPr>
        <p:spPr>
          <a:xfrm>
            <a:off x="4038480" y="6356520"/>
            <a:ext cx="41112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73" name="PlaceHolder 2"/>
          <p:cNvSpPr>
            <a:spLocks noGrp="1"/>
          </p:cNvSpPr>
          <p:nvPr>
            <p:ph type="sldNum" idx="35"/>
          </p:nvPr>
        </p:nvSpPr>
        <p:spPr>
          <a:xfrm>
            <a:off x="86104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89F5005-9C7C-4820-A1BC-0B648FF26271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dt" idx="36"/>
          </p:nvPr>
        </p:nvSpPr>
        <p:spPr>
          <a:xfrm>
            <a:off x="8380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76" name="PlaceHolder 2"/>
          <p:cNvSpPr>
            <a:spLocks noGrp="1"/>
          </p:cNvSpPr>
          <p:nvPr>
            <p:ph type="ftr" idx="37"/>
          </p:nvPr>
        </p:nvSpPr>
        <p:spPr>
          <a:xfrm>
            <a:off x="4038480" y="6356520"/>
            <a:ext cx="41112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77" name="PlaceHolder 3"/>
          <p:cNvSpPr>
            <a:spLocks noGrp="1"/>
          </p:cNvSpPr>
          <p:nvPr>
            <p:ph type="sldNum" idx="38"/>
          </p:nvPr>
        </p:nvSpPr>
        <p:spPr>
          <a:xfrm>
            <a:off x="86104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5DDBFB6-6CB5-44A8-A622-CDB79C5D843C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dt" idx="39"/>
          </p:nvPr>
        </p:nvSpPr>
        <p:spPr>
          <a:xfrm>
            <a:off x="8380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ftr" idx="40"/>
          </p:nvPr>
        </p:nvSpPr>
        <p:spPr>
          <a:xfrm>
            <a:off x="4038480" y="6356520"/>
            <a:ext cx="41112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82" name="PlaceHolder 2"/>
          <p:cNvSpPr>
            <a:spLocks noGrp="1"/>
          </p:cNvSpPr>
          <p:nvPr>
            <p:ph type="sldNum" idx="41"/>
          </p:nvPr>
        </p:nvSpPr>
        <p:spPr>
          <a:xfrm>
            <a:off x="86104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CD39E3E-09E4-4C32-BF21-3FD74D8D61FC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dt" idx="42"/>
          </p:nvPr>
        </p:nvSpPr>
        <p:spPr>
          <a:xfrm>
            <a:off x="8380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ftr" idx="43"/>
          </p:nvPr>
        </p:nvSpPr>
        <p:spPr>
          <a:xfrm>
            <a:off x="4038480" y="6356520"/>
            <a:ext cx="41112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85" name="PlaceHolder 2"/>
          <p:cNvSpPr>
            <a:spLocks noGrp="1"/>
          </p:cNvSpPr>
          <p:nvPr>
            <p:ph type="sldNum" idx="44"/>
          </p:nvPr>
        </p:nvSpPr>
        <p:spPr>
          <a:xfrm>
            <a:off x="86104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1CE2AF6-248A-4939-BBA0-F0B7D4903FB5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dt" idx="45"/>
          </p:nvPr>
        </p:nvSpPr>
        <p:spPr>
          <a:xfrm>
            <a:off x="8380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2000" cy="434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89" name="PlaceHolder 3"/>
          <p:cNvSpPr>
            <a:spLocks noGrp="1"/>
          </p:cNvSpPr>
          <p:nvPr>
            <p:ph type="ftr" idx="46"/>
          </p:nvPr>
        </p:nvSpPr>
        <p:spPr>
          <a:xfrm>
            <a:off x="4038480" y="6356520"/>
            <a:ext cx="41112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90" name="PlaceHolder 4"/>
          <p:cNvSpPr>
            <a:spLocks noGrp="1"/>
          </p:cNvSpPr>
          <p:nvPr>
            <p:ph type="sldNum" idx="47"/>
          </p:nvPr>
        </p:nvSpPr>
        <p:spPr>
          <a:xfrm>
            <a:off x="86104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97E2E5D-8FBA-43EB-9ADB-20DEDB22FD24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1" name="PlaceHolder 5"/>
          <p:cNvSpPr>
            <a:spLocks noGrp="1"/>
          </p:cNvSpPr>
          <p:nvPr>
            <p:ph type="dt" idx="48"/>
          </p:nvPr>
        </p:nvSpPr>
        <p:spPr>
          <a:xfrm>
            <a:off x="8380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2000" cy="434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96" name="PlaceHolder 3"/>
          <p:cNvSpPr>
            <a:spLocks noGrp="1"/>
          </p:cNvSpPr>
          <p:nvPr>
            <p:ph type="ftr" idx="49"/>
          </p:nvPr>
        </p:nvSpPr>
        <p:spPr>
          <a:xfrm>
            <a:off x="4038480" y="6356520"/>
            <a:ext cx="41112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97" name="PlaceHolder 4"/>
          <p:cNvSpPr>
            <a:spLocks noGrp="1"/>
          </p:cNvSpPr>
          <p:nvPr>
            <p:ph type="sldNum" idx="50"/>
          </p:nvPr>
        </p:nvSpPr>
        <p:spPr>
          <a:xfrm>
            <a:off x="86104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C53FF4F-CC31-49ED-973A-F63554DAF258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8" name="PlaceHolder 5"/>
          <p:cNvSpPr>
            <a:spLocks noGrp="1"/>
          </p:cNvSpPr>
          <p:nvPr>
            <p:ph type="dt" idx="51"/>
          </p:nvPr>
        </p:nvSpPr>
        <p:spPr>
          <a:xfrm>
            <a:off x="8380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2" name="PlaceHolder 2"/>
          <p:cNvSpPr>
            <a:spLocks noGrp="1"/>
          </p:cNvSpPr>
          <p:nvPr>
            <p:ph type="ftr" idx="52"/>
          </p:nvPr>
        </p:nvSpPr>
        <p:spPr>
          <a:xfrm>
            <a:off x="4038480" y="6356520"/>
            <a:ext cx="41112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103" name="PlaceHolder 3"/>
          <p:cNvSpPr>
            <a:spLocks noGrp="1"/>
          </p:cNvSpPr>
          <p:nvPr>
            <p:ph type="sldNum" idx="53"/>
          </p:nvPr>
        </p:nvSpPr>
        <p:spPr>
          <a:xfrm>
            <a:off x="86104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9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5A7C676-7A7D-4BE1-B450-C0DEDFDDCF92}" type="slidenum">
              <a:rPr lang="ru-RU" sz="9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‹#›</a:t>
            </a:fld>
            <a:endParaRPr lang="ru-RU" sz="9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dt" idx="54"/>
          </p:nvPr>
        </p:nvSpPr>
        <p:spPr>
          <a:xfrm>
            <a:off x="8380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10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2000" cy="434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09" name="PlaceHolder 3"/>
          <p:cNvSpPr>
            <a:spLocks noGrp="1"/>
          </p:cNvSpPr>
          <p:nvPr>
            <p:ph type="ftr" idx="55"/>
          </p:nvPr>
        </p:nvSpPr>
        <p:spPr>
          <a:xfrm>
            <a:off x="4038480" y="6356520"/>
            <a:ext cx="41112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10" name="PlaceHolder 4"/>
          <p:cNvSpPr>
            <a:spLocks noGrp="1"/>
          </p:cNvSpPr>
          <p:nvPr>
            <p:ph type="sldNum" idx="56"/>
          </p:nvPr>
        </p:nvSpPr>
        <p:spPr>
          <a:xfrm>
            <a:off x="86104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67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1C79D58-7AE8-45C6-9A07-DB642D209DE7}" type="slidenum">
              <a:rPr lang="ru-RU" sz="67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‹#›</a:t>
            </a:fld>
            <a:endParaRPr lang="ru-RU" sz="67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dt" idx="57"/>
          </p:nvPr>
        </p:nvSpPr>
        <p:spPr>
          <a:xfrm>
            <a:off x="8380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132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2000" cy="434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16" name="PlaceHolder 3"/>
          <p:cNvSpPr>
            <a:spLocks noGrp="1"/>
          </p:cNvSpPr>
          <p:nvPr>
            <p:ph type="ftr" idx="58"/>
          </p:nvPr>
        </p:nvSpPr>
        <p:spPr>
          <a:xfrm>
            <a:off x="4038480" y="6356520"/>
            <a:ext cx="41112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17" name="PlaceHolder 4"/>
          <p:cNvSpPr>
            <a:spLocks noGrp="1"/>
          </p:cNvSpPr>
          <p:nvPr>
            <p:ph type="sldNum" idx="59"/>
          </p:nvPr>
        </p:nvSpPr>
        <p:spPr>
          <a:xfrm>
            <a:off x="86104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9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C08A6C3-5BDD-4C1D-A158-8F6CB3AA1996}" type="slidenum">
              <a:rPr lang="ru-RU" sz="9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‹#›</a:t>
            </a:fld>
            <a:endParaRPr lang="ru-RU" sz="9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 type="dt" idx="60"/>
          </p:nvPr>
        </p:nvSpPr>
        <p:spPr>
          <a:xfrm>
            <a:off x="8380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1.gif"/><Relationship Id="rId4" Type="http://schemas.openxmlformats.org/officeDocument/2006/relationships/image" Target="../media/image26.png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Box 4"/>
          <p:cNvSpPr/>
          <p:nvPr/>
        </p:nvSpPr>
        <p:spPr>
          <a:xfrm>
            <a:off x="3048480" y="3246120"/>
            <a:ext cx="609372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 </a:t>
            </a: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8" name="TextBox 6"/>
          <p:cNvSpPr/>
          <p:nvPr/>
        </p:nvSpPr>
        <p:spPr>
          <a:xfrm>
            <a:off x="3048480" y="3246120"/>
            <a:ext cx="609372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 </a:t>
            </a: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29" name="Picture 2"/>
          <p:cNvPicPr/>
          <p:nvPr/>
        </p:nvPicPr>
        <p:blipFill>
          <a:blip r:embed="rId2"/>
          <a:stretch/>
        </p:blipFill>
        <p:spPr>
          <a:xfrm>
            <a:off x="0" y="0"/>
            <a:ext cx="12188520" cy="6854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0" name="TextBox 9"/>
          <p:cNvSpPr/>
          <p:nvPr/>
        </p:nvSpPr>
        <p:spPr>
          <a:xfrm>
            <a:off x="2414880" y="237960"/>
            <a:ext cx="617832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br>
              <a:rPr sz="1800"/>
            </a:b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1" name="TextBox 11"/>
          <p:cNvSpPr/>
          <p:nvPr/>
        </p:nvSpPr>
        <p:spPr>
          <a:xfrm>
            <a:off x="2583720" y="476280"/>
            <a:ext cx="617832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br>
              <a:rPr sz="1800"/>
            </a:b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2" name="TextBox 13"/>
          <p:cNvSpPr/>
          <p:nvPr/>
        </p:nvSpPr>
        <p:spPr>
          <a:xfrm>
            <a:off x="2499120" y="699840"/>
            <a:ext cx="617832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br>
              <a:rPr sz="1800"/>
            </a:b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3" name="TextBox 14"/>
          <p:cNvSpPr/>
          <p:nvPr/>
        </p:nvSpPr>
        <p:spPr>
          <a:xfrm>
            <a:off x="720000" y="2031480"/>
            <a:ext cx="10306440" cy="100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7000"/>
              </a:lnSpc>
              <a:spcAft>
                <a:spcPts val="799"/>
              </a:spcAft>
            </a:pPr>
            <a:r>
              <a:rPr lang="ru-RU" sz="2800" b="0" u="none" strike="noStrike">
                <a:solidFill>
                  <a:schemeClr val="dk1"/>
                </a:solidFill>
                <a:uFillTx/>
                <a:latin typeface="Arial"/>
                <a:ea typeface="Calibri"/>
              </a:rPr>
              <a:t>Ожидаемое развитие ледовых условий в российских арктических морях по трассе СМП в теплый период 2025 г.</a:t>
            </a:r>
            <a:endParaRPr lang="ru-RU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4" name="TextBox 15"/>
          <p:cNvSpPr/>
          <p:nvPr/>
        </p:nvSpPr>
        <p:spPr>
          <a:xfrm>
            <a:off x="1920960" y="3566520"/>
            <a:ext cx="8541000" cy="50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  <a:ea typeface="Calibri"/>
              </a:rPr>
              <a:t>ФГБУ «Арктический и Антарктический научно-исследовательский институт </a:t>
            </a: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5" name="TextBox 16"/>
          <p:cNvSpPr/>
          <p:nvPr/>
        </p:nvSpPr>
        <p:spPr>
          <a:xfrm>
            <a:off x="3718800" y="4094640"/>
            <a:ext cx="7206480" cy="50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  <a:ea typeface="Calibri"/>
              </a:rPr>
              <a:t>Юлин А.В., Шевелева Т.В., Иванов В.В. </a:t>
            </a: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6" name="TextBox 20"/>
          <p:cNvSpPr/>
          <p:nvPr/>
        </p:nvSpPr>
        <p:spPr>
          <a:xfrm>
            <a:off x="2721960" y="6158160"/>
            <a:ext cx="619344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400" b="1" u="none" strike="noStrike">
                <a:solidFill>
                  <a:srgbClr val="000000"/>
                </a:solidFill>
                <a:uFillTx/>
                <a:latin typeface="Arial"/>
              </a:rPr>
              <a:t>21 мая 2025</a:t>
            </a:r>
            <a:endParaRPr lang="ru-RU" sz="1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400" b="1" u="none" strike="noStrike">
                <a:solidFill>
                  <a:srgbClr val="203864"/>
                </a:solidFill>
                <a:uFillTx/>
                <a:latin typeface="Arial"/>
              </a:rPr>
              <a:t>Санкт-Петербург</a:t>
            </a:r>
            <a:endParaRPr lang="ru-RU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37" name="Рисунок 1"/>
          <p:cNvPicPr/>
          <p:nvPr/>
        </p:nvPicPr>
        <p:blipFill>
          <a:blip r:embed="rId3"/>
          <a:stretch/>
        </p:blipFill>
        <p:spPr>
          <a:xfrm>
            <a:off x="576000" y="457920"/>
            <a:ext cx="841320" cy="8492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1425240" y="375480"/>
            <a:ext cx="9951120" cy="666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000" b="1" u="none" strike="noStrike">
                <a:solidFill>
                  <a:schemeClr val="dk1"/>
                </a:solidFill>
                <a:uFillTx/>
                <a:latin typeface="Arial"/>
              </a:rPr>
              <a:t>Площадь льдов в СЛО и российских арктических морях</a:t>
            </a:r>
            <a:endParaRPr lang="ru-RU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39" name="Рисунок 7"/>
          <p:cNvPicPr/>
          <p:nvPr/>
        </p:nvPicPr>
        <p:blipFill>
          <a:blip r:embed="rId2"/>
          <a:stretch/>
        </p:blipFill>
        <p:spPr>
          <a:xfrm>
            <a:off x="53280" y="53280"/>
            <a:ext cx="666360" cy="666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0" name="TextBox 6"/>
          <p:cNvSpPr/>
          <p:nvPr/>
        </p:nvSpPr>
        <p:spPr>
          <a:xfrm>
            <a:off x="468360" y="1219320"/>
            <a:ext cx="5830560" cy="57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15000"/>
              </a:lnSpc>
              <a:spcAft>
                <a:spcPts val="601"/>
              </a:spcAft>
              <a:tabLst>
                <a:tab pos="201240" algn="l"/>
              </a:tabLst>
            </a:pPr>
            <a:r>
              <a:rPr lang="ru-RU" sz="1400" b="1" u="none" strike="noStrike">
                <a:solidFill>
                  <a:schemeClr val="dk1"/>
                </a:solidFill>
                <a:uFillTx/>
                <a:latin typeface="Arial"/>
                <a:ea typeface="바탕"/>
              </a:rPr>
              <a:t>Межгодовые изменения площади льдов в СЛО  в период максимального накопления (апрель) и сокращения (сентябрь)</a:t>
            </a:r>
            <a:endParaRPr lang="ru-RU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1" name="TextBox 8"/>
          <p:cNvSpPr/>
          <p:nvPr/>
        </p:nvSpPr>
        <p:spPr>
          <a:xfrm>
            <a:off x="6480000" y="2490120"/>
            <a:ext cx="5079600" cy="929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15000"/>
              </a:lnSpc>
              <a:spcAft>
                <a:spcPts val="601"/>
              </a:spcAft>
              <a:tabLst>
                <a:tab pos="201240" algn="l"/>
              </a:tabLst>
            </a:pPr>
            <a:r>
              <a:rPr lang="ru-RU" sz="1600" b="1" u="none" strike="noStrike">
                <a:solidFill>
                  <a:schemeClr val="dk1"/>
                </a:solidFill>
                <a:uFillTx/>
                <a:latin typeface="Times New Roman"/>
                <a:ea typeface="바탕"/>
              </a:rPr>
              <a:t>Межгодовые изменения суммарной ледовитости российских  арктических морей трассы СМП  за летний период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42" name="Рисунок 12"/>
          <p:cNvPicPr/>
          <p:nvPr/>
        </p:nvPicPr>
        <p:blipFill>
          <a:blip r:embed="rId3"/>
          <a:stretch/>
        </p:blipFill>
        <p:spPr>
          <a:xfrm>
            <a:off x="5971680" y="3535200"/>
            <a:ext cx="5830560" cy="307515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143" name="Прямая соединительная линия 7"/>
          <p:cNvCxnSpPr/>
          <p:nvPr/>
        </p:nvCxnSpPr>
        <p:spPr>
          <a:xfrm>
            <a:off x="9736560" y="5316840"/>
            <a:ext cx="2052360" cy="3600"/>
          </a:xfrm>
          <a:prstGeom prst="straightConnector1">
            <a:avLst/>
          </a:prstGeom>
          <a:ln w="28575">
            <a:solidFill>
              <a:srgbClr val="5B9BD5"/>
            </a:solidFill>
            <a:round/>
          </a:ln>
        </p:spPr>
      </p:cxnSp>
      <p:cxnSp>
        <p:nvCxnSpPr>
          <p:cNvPr id="144" name="Прямая соединительная линия 11"/>
          <p:cNvCxnSpPr/>
          <p:nvPr/>
        </p:nvCxnSpPr>
        <p:spPr>
          <a:xfrm>
            <a:off x="9668880" y="5572440"/>
            <a:ext cx="2063520" cy="47880"/>
          </a:xfrm>
          <a:prstGeom prst="straightConnector1">
            <a:avLst/>
          </a:prstGeom>
          <a:ln w="28575">
            <a:solidFill>
              <a:srgbClr val="BF9000"/>
            </a:solidFill>
            <a:round/>
          </a:ln>
        </p:spPr>
      </p:cxnSp>
      <p:sp>
        <p:nvSpPr>
          <p:cNvPr id="145" name="Овал 14"/>
          <p:cNvSpPr/>
          <p:nvPr/>
        </p:nvSpPr>
        <p:spPr>
          <a:xfrm>
            <a:off x="11052885" y="4868280"/>
            <a:ext cx="854280" cy="1283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uFillTx/>
              <a:latin typeface="Calibri"/>
            </a:endParaRPr>
          </a:p>
        </p:txBody>
      </p:sp>
      <p:pic>
        <p:nvPicPr>
          <p:cNvPr id="146" name="Рисунок 2"/>
          <p:cNvPicPr/>
          <p:nvPr/>
        </p:nvPicPr>
        <p:blipFill>
          <a:blip r:embed="rId4"/>
          <a:stretch/>
        </p:blipFill>
        <p:spPr>
          <a:xfrm>
            <a:off x="180000" y="1936080"/>
            <a:ext cx="5689800" cy="28720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7" name="Объект 6"/>
          <p:cNvGraphicFramePr/>
          <p:nvPr/>
        </p:nvGraphicFramePr>
        <p:xfrm>
          <a:off x="380160" y="1453320"/>
          <a:ext cx="4680000" cy="3586108"/>
        </p:xfrm>
        <a:graphic>
          <a:graphicData uri="http://schemas.openxmlformats.org/drawingml/2006/table">
            <a:tbl>
              <a:tblPr/>
              <a:tblGrid>
                <a:gridCol w="1665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5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9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0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7000"/>
                        </a:lnSpc>
                        <a:spcBef>
                          <a:spcPts val="99"/>
                        </a:spcBef>
                        <a:spcAft>
                          <a:spcPts val="99"/>
                        </a:spcAft>
                      </a:pPr>
                      <a:r>
                        <a:rPr lang="ru-RU" sz="1000" b="1" u="none" strike="noStrike">
                          <a:solidFill>
                            <a:schemeClr val="dk1"/>
                          </a:solidFill>
                          <a:uFillTx/>
                          <a:latin typeface="Times New Roman"/>
                          <a:ea typeface="Times New Roman"/>
                        </a:rPr>
                        <a:t>Период</a:t>
                      </a:r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7000"/>
                        </a:lnSpc>
                        <a:spcBef>
                          <a:spcPts val="99"/>
                        </a:spcBef>
                        <a:spcAft>
                          <a:spcPts val="99"/>
                        </a:spcAft>
                      </a:pPr>
                      <a:r>
                        <a:rPr lang="ru-RU" sz="1000" b="1" u="none" strike="noStrike">
                          <a:solidFill>
                            <a:schemeClr val="dk1"/>
                          </a:solidFill>
                          <a:uFillTx/>
                          <a:latin typeface="Times New Roman"/>
                          <a:ea typeface="Times New Roman"/>
                        </a:rPr>
                        <a:t>Месяц</a:t>
                      </a:r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7000"/>
                        </a:lnSpc>
                        <a:spcBef>
                          <a:spcPts val="99"/>
                        </a:spcBef>
                        <a:spcAft>
                          <a:spcPts val="99"/>
                        </a:spcAft>
                      </a:pPr>
                      <a:r>
                        <a:rPr lang="ru-RU" sz="1000" b="1" u="none" strike="noStrike">
                          <a:solidFill>
                            <a:schemeClr val="dk1"/>
                          </a:solidFill>
                          <a:uFillTx/>
                          <a:latin typeface="Times New Roman"/>
                          <a:ea typeface="Times New Roman"/>
                        </a:rPr>
                        <a:t>Разновидности</a:t>
                      </a:r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7000"/>
                        </a:lnSpc>
                        <a:spcBef>
                          <a:spcPts val="99"/>
                        </a:spcBef>
                        <a:spcAft>
                          <a:spcPts val="99"/>
                        </a:spcAft>
                      </a:pPr>
                      <a:r>
                        <a:rPr lang="ru-RU" sz="1000" b="1" u="none" strike="noStrike">
                          <a:solidFill>
                            <a:schemeClr val="dk1"/>
                          </a:solidFill>
                          <a:uFillTx/>
                          <a:latin typeface="Times New Roman"/>
                          <a:ea typeface="Times New Roman"/>
                        </a:rPr>
                        <a:t>атмосферных процессов</a:t>
                      </a:r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160">
                <a:tc rowSpan="2">
                  <a:txBody>
                    <a:bodyPr/>
                    <a:lstStyle/>
                    <a:p>
                      <a:pPr algn="ctr" defTabSz="914400">
                        <a:lnSpc>
                          <a:spcPct val="107000"/>
                        </a:lnSpc>
                        <a:spcBef>
                          <a:spcPts val="99"/>
                        </a:spcBef>
                        <a:spcAft>
                          <a:spcPts val="99"/>
                        </a:spcAft>
                      </a:pPr>
                      <a:r>
                        <a:rPr lang="ru-RU" sz="1000" b="1" u="none" strike="noStrike">
                          <a:solidFill>
                            <a:schemeClr val="dk1"/>
                          </a:solidFill>
                          <a:uFillTx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7000"/>
                        </a:lnSpc>
                        <a:spcBef>
                          <a:spcPts val="99"/>
                        </a:spcBef>
                        <a:spcAft>
                          <a:spcPts val="99"/>
                        </a:spcAft>
                      </a:pPr>
                      <a:r>
                        <a:rPr lang="ru-RU" sz="1000" b="1" u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uFillTx/>
                          <a:latin typeface="Times New Roman"/>
                          <a:ea typeface="Times New Roman"/>
                        </a:rPr>
                        <a:t>Октябрь</a:t>
                      </a:r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7000"/>
                        </a:lnSpc>
                        <a:spcBef>
                          <a:spcPts val="99"/>
                        </a:spcBef>
                        <a:spcAft>
                          <a:spcPts val="99"/>
                        </a:spcAft>
                      </a:pPr>
                      <a:r>
                        <a:rPr lang="ru-RU" sz="1000" b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W</a:t>
                      </a:r>
                      <a:r>
                        <a:rPr lang="ru-RU" sz="1000" b="1" u="none" strike="noStrike" baseline="-25000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М2</a:t>
                      </a:r>
                      <a:r>
                        <a:rPr lang="ru-RU" sz="1000" b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 ‒  В</a:t>
                      </a:r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160">
                <a:tc vMerge="1">
                  <a:txBody>
                    <a:bodyPr/>
                    <a:lstStyle/>
                    <a:p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7000"/>
                        </a:lnSpc>
                        <a:spcBef>
                          <a:spcPts val="99"/>
                        </a:spcBef>
                        <a:spcAft>
                          <a:spcPts val="99"/>
                        </a:spcAft>
                      </a:pPr>
                      <a:r>
                        <a:rPr lang="ru-RU" sz="1000" b="1" u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uFillTx/>
                          <a:latin typeface="Times New Roman"/>
                          <a:ea typeface="Times New Roman"/>
                        </a:rPr>
                        <a:t>Ноябрь</a:t>
                      </a:r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7000"/>
                        </a:lnSpc>
                        <a:spcBef>
                          <a:spcPts val="99"/>
                        </a:spcBef>
                        <a:spcAft>
                          <a:spcPts val="99"/>
                        </a:spcAft>
                      </a:pPr>
                      <a:r>
                        <a:rPr lang="ru-RU" sz="1000" b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W</a:t>
                      </a:r>
                      <a:r>
                        <a:rPr lang="ru-RU" sz="1000" b="1" u="none" strike="noStrike" baseline="-25000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М2</a:t>
                      </a:r>
                      <a:r>
                        <a:rPr lang="ru-RU" sz="1000" b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 ‒ В</a:t>
                      </a:r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160">
                <a:tc rowSpan="2">
                  <a:txBody>
                    <a:bodyPr/>
                    <a:lstStyle/>
                    <a:p>
                      <a:pPr algn="ctr" defTabSz="914400">
                        <a:lnSpc>
                          <a:spcPct val="107000"/>
                        </a:lnSpc>
                        <a:spcBef>
                          <a:spcPts val="99"/>
                        </a:spcBef>
                        <a:spcAft>
                          <a:spcPts val="99"/>
                        </a:spcAft>
                      </a:pPr>
                      <a:r>
                        <a:rPr lang="ru-RU" sz="1000" b="1" u="none" strike="noStrike">
                          <a:solidFill>
                            <a:schemeClr val="dk1"/>
                          </a:solidFill>
                          <a:uFillTx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7000"/>
                        </a:lnSpc>
                        <a:spcBef>
                          <a:spcPts val="99"/>
                        </a:spcBef>
                        <a:spcAft>
                          <a:spcPts val="99"/>
                        </a:spcAft>
                      </a:pPr>
                      <a:r>
                        <a:rPr lang="ru-RU" sz="1000" b="1" u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uFillTx/>
                          <a:latin typeface="Times New Roman"/>
                          <a:ea typeface="Times New Roman"/>
                        </a:rPr>
                        <a:t>Декабрь</a:t>
                      </a:r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7000"/>
                        </a:lnSpc>
                        <a:spcBef>
                          <a:spcPts val="99"/>
                        </a:spcBef>
                        <a:spcAft>
                          <a:spcPts val="99"/>
                        </a:spcAft>
                      </a:pPr>
                      <a:r>
                        <a:rPr lang="ru-RU" sz="1000" b="1" u="none" strike="noStrik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uFillTx/>
                          <a:latin typeface="Times New Roman"/>
                          <a:ea typeface="Times New Roman"/>
                        </a:rPr>
                        <a:t>W</a:t>
                      </a:r>
                      <a:r>
                        <a:rPr lang="ru-RU" sz="1000" b="1" u="none" strike="noStrike" baseline="-2500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uFillTx/>
                          <a:latin typeface="Times New Roman"/>
                          <a:ea typeface="Times New Roman"/>
                        </a:rPr>
                        <a:t>М2  </a:t>
                      </a:r>
                      <a:r>
                        <a:rPr lang="ru-RU" sz="1000" b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‒</a:t>
                      </a:r>
                      <a:r>
                        <a:rPr lang="ru-RU" sz="1000" b="1" u="none" strike="noStrik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uFillTx/>
                          <a:latin typeface="Times New Roman"/>
                          <a:ea typeface="Times New Roman"/>
                        </a:rPr>
                        <a:t>  Н</a:t>
                      </a:r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3160">
                <a:tc vMerge="1">
                  <a:txBody>
                    <a:bodyPr/>
                    <a:lstStyle/>
                    <a:p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7000"/>
                        </a:lnSpc>
                        <a:spcBef>
                          <a:spcPts val="99"/>
                        </a:spcBef>
                        <a:spcAft>
                          <a:spcPts val="99"/>
                        </a:spcAft>
                      </a:pPr>
                      <a:r>
                        <a:rPr lang="ru-RU" sz="1000" b="1" u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uFillTx/>
                          <a:latin typeface="Times New Roman"/>
                          <a:ea typeface="Times New Roman"/>
                        </a:rPr>
                        <a:t>Январь</a:t>
                      </a:r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7000"/>
                        </a:lnSpc>
                        <a:spcBef>
                          <a:spcPts val="99"/>
                        </a:spcBef>
                        <a:spcAft>
                          <a:spcPts val="99"/>
                        </a:spcAft>
                      </a:pPr>
                      <a:r>
                        <a:rPr lang="ru-RU" sz="1000" b="1" u="none" strike="noStrik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uFillTx/>
                          <a:latin typeface="Times New Roman"/>
                          <a:ea typeface="Times New Roman"/>
                        </a:rPr>
                        <a:t>W</a:t>
                      </a:r>
                      <a:r>
                        <a:rPr lang="ru-RU" sz="1000" b="1" u="none" strike="noStrike" baseline="-2500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uFillTx/>
                          <a:latin typeface="Times New Roman"/>
                          <a:ea typeface="Times New Roman"/>
                        </a:rPr>
                        <a:t>М2  </a:t>
                      </a:r>
                      <a:r>
                        <a:rPr lang="ru-RU" sz="1000" b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‒</a:t>
                      </a:r>
                      <a:r>
                        <a:rPr lang="ru-RU" sz="1000" b="1" u="none" strike="noStrik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uFillTx/>
                          <a:latin typeface="Times New Roman"/>
                          <a:ea typeface="Times New Roman"/>
                        </a:rPr>
                        <a:t>  Н</a:t>
                      </a:r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160">
                <a:tc rowSpan="2">
                  <a:txBody>
                    <a:bodyPr/>
                    <a:lstStyle/>
                    <a:p>
                      <a:pPr algn="ctr" defTabSz="914400">
                        <a:lnSpc>
                          <a:spcPct val="107000"/>
                        </a:lnSpc>
                        <a:spcBef>
                          <a:spcPts val="99"/>
                        </a:spcBef>
                        <a:spcAft>
                          <a:spcPts val="99"/>
                        </a:spcAft>
                      </a:pPr>
                      <a:r>
                        <a:rPr lang="ru-RU" sz="1000" b="1" u="none" strike="noStrike">
                          <a:solidFill>
                            <a:schemeClr val="dk1"/>
                          </a:solidFill>
                          <a:uFillTx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7000"/>
                        </a:lnSpc>
                        <a:spcBef>
                          <a:spcPts val="99"/>
                        </a:spcBef>
                        <a:spcAft>
                          <a:spcPts val="99"/>
                        </a:spcAft>
                      </a:pPr>
                      <a:r>
                        <a:rPr lang="ru-RU" sz="1000" b="1" u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uFillTx/>
                          <a:latin typeface="Times New Roman"/>
                          <a:ea typeface="Times New Roman"/>
                        </a:rPr>
                        <a:t>Февраль</a:t>
                      </a:r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7000"/>
                        </a:lnSpc>
                        <a:spcBef>
                          <a:spcPts val="99"/>
                        </a:spcBef>
                        <a:spcAft>
                          <a:spcPts val="99"/>
                        </a:spcAft>
                      </a:pPr>
                      <a:r>
                        <a:rPr lang="ru-RU" sz="1000" b="1" u="none" strike="noStrik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uFillTx/>
                          <a:latin typeface="Times New Roman"/>
                          <a:ea typeface="Times New Roman"/>
                        </a:rPr>
                        <a:t>(W+Е)</a:t>
                      </a:r>
                      <a:r>
                        <a:rPr lang="ru-RU" sz="1000" b="1" u="none" strike="noStrike" baseline="-2500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uFillTx/>
                          <a:latin typeface="Times New Roman"/>
                          <a:ea typeface="Times New Roman"/>
                        </a:rPr>
                        <a:t>М2 </a:t>
                      </a:r>
                      <a:r>
                        <a:rPr lang="ru-RU" sz="1000" b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‒</a:t>
                      </a:r>
                      <a:r>
                        <a:rPr lang="ru-RU" sz="1000" b="1" u="none" strike="noStrik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uFillTx/>
                          <a:latin typeface="Times New Roman"/>
                          <a:ea typeface="Times New Roman"/>
                        </a:rPr>
                        <a:t>  В</a:t>
                      </a:r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3160">
                <a:tc vMerge="1">
                  <a:txBody>
                    <a:bodyPr/>
                    <a:lstStyle/>
                    <a:p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7000"/>
                        </a:lnSpc>
                        <a:spcBef>
                          <a:spcPts val="99"/>
                        </a:spcBef>
                        <a:spcAft>
                          <a:spcPts val="99"/>
                        </a:spcAft>
                      </a:pPr>
                      <a:r>
                        <a:rPr lang="ru-RU" sz="1000" b="1" u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uFillTx/>
                          <a:latin typeface="Times New Roman"/>
                          <a:ea typeface="Times New Roman"/>
                        </a:rPr>
                        <a:t>Март</a:t>
                      </a:r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7000"/>
                        </a:lnSpc>
                        <a:spcBef>
                          <a:spcPts val="99"/>
                        </a:spcBef>
                        <a:spcAft>
                          <a:spcPts val="99"/>
                        </a:spcAft>
                      </a:pPr>
                      <a:r>
                        <a:rPr lang="ru-RU" sz="1000" b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W</a:t>
                      </a:r>
                      <a:r>
                        <a:rPr lang="ru-RU" sz="1000" b="1" u="none" strike="noStrike" baseline="-25000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З  </a:t>
                      </a:r>
                      <a:r>
                        <a:rPr lang="ru-RU" sz="1000" b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‒ В</a:t>
                      </a:r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3160">
                <a:tc rowSpan="2">
                  <a:txBody>
                    <a:bodyPr/>
                    <a:lstStyle/>
                    <a:p>
                      <a:pPr algn="ctr" defTabSz="914400">
                        <a:lnSpc>
                          <a:spcPct val="107000"/>
                        </a:lnSpc>
                        <a:spcBef>
                          <a:spcPts val="99"/>
                        </a:spcBef>
                        <a:spcAft>
                          <a:spcPts val="99"/>
                        </a:spcAft>
                      </a:pPr>
                      <a:r>
                        <a:rPr lang="ru-RU" sz="1000" b="1" u="none" strike="noStrike">
                          <a:solidFill>
                            <a:schemeClr val="dk1"/>
                          </a:solidFill>
                          <a:uFillTx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7000"/>
                        </a:lnSpc>
                        <a:spcBef>
                          <a:spcPts val="99"/>
                        </a:spcBef>
                        <a:spcAft>
                          <a:spcPts val="99"/>
                        </a:spcAft>
                      </a:pPr>
                      <a:r>
                        <a:rPr lang="ru-RU" sz="1000" b="1" u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uFillTx/>
                          <a:latin typeface="Times New Roman"/>
                          <a:ea typeface="Times New Roman"/>
                        </a:rPr>
                        <a:t>Апрель</a:t>
                      </a:r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7000"/>
                        </a:lnSpc>
                        <a:spcBef>
                          <a:spcPts val="99"/>
                        </a:spcBef>
                        <a:spcAft>
                          <a:spcPts val="99"/>
                        </a:spcAft>
                      </a:pPr>
                      <a:r>
                        <a:rPr lang="ru-RU" sz="1000" b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С</a:t>
                      </a:r>
                      <a:r>
                        <a:rPr lang="ru-RU" sz="1000" b="1" u="none" strike="noStrike" baseline="-25000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М2</a:t>
                      </a:r>
                      <a:r>
                        <a:rPr lang="ru-RU" sz="1000" b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 ‒ Н</a:t>
                      </a:r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3160">
                <a:tc vMerge="1">
                  <a:txBody>
                    <a:bodyPr/>
                    <a:lstStyle/>
                    <a:p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7000"/>
                        </a:lnSpc>
                        <a:spcBef>
                          <a:spcPts val="99"/>
                        </a:spcBef>
                        <a:spcAft>
                          <a:spcPts val="99"/>
                        </a:spcAft>
                      </a:pPr>
                      <a:r>
                        <a:rPr lang="ru-RU" sz="1000" b="1" u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uFillTx/>
                          <a:latin typeface="Times New Roman"/>
                          <a:ea typeface="Times New Roman"/>
                        </a:rPr>
                        <a:t>Май</a:t>
                      </a:r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7000"/>
                        </a:lnSpc>
                        <a:spcBef>
                          <a:spcPts val="99"/>
                        </a:spcBef>
                        <a:spcAft>
                          <a:spcPts val="99"/>
                        </a:spcAft>
                      </a:pPr>
                      <a:r>
                        <a:rPr lang="ru-RU" sz="1000" b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С</a:t>
                      </a:r>
                      <a:r>
                        <a:rPr lang="ru-RU" sz="1000" b="1" u="none" strike="noStrike" baseline="-25000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М1</a:t>
                      </a:r>
                      <a:r>
                        <a:rPr lang="ru-RU" sz="1000" b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 ‒ Н</a:t>
                      </a:r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85960">
                <a:tc gridSpan="3"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  <a:spcBef>
                          <a:spcPts val="99"/>
                        </a:spcBef>
                        <a:spcAft>
                          <a:spcPts val="99"/>
                        </a:spcAft>
                      </a:pPr>
                      <a:r>
                        <a:rPr lang="ru-RU" sz="1000" b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Примечание: </a:t>
                      </a:r>
                      <a:r>
                        <a:rPr lang="ru-RU" sz="1000" b="0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Индексы основных форм и типов атмосферной циркуляции: </a:t>
                      </a:r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7000"/>
                        </a:lnSpc>
                        <a:spcBef>
                          <a:spcPts val="99"/>
                        </a:spcBef>
                      </a:pPr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W – западная; С – меридиональная</a:t>
                      </a:r>
                      <a:r>
                        <a:rPr lang="ru-RU" sz="1000" b="0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;</a:t>
                      </a:r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 Е – восточная</a:t>
                      </a:r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just" defTabSz="914400">
                        <a:lnSpc>
                          <a:spcPct val="107000"/>
                        </a:lnSpc>
                      </a:pPr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З</a:t>
                      </a:r>
                      <a:r>
                        <a:rPr lang="ru-RU" sz="1000" b="0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 –</a:t>
                      </a:r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 зональный;М</a:t>
                      </a:r>
                      <a:r>
                        <a:rPr lang="ru-RU" sz="1000" b="0" i="1" u="none" strike="noStrike" baseline="-25000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1</a:t>
                      </a:r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 – первый меридиональный; М</a:t>
                      </a:r>
                      <a:r>
                        <a:rPr lang="ru-RU" sz="1000" b="0" i="1" u="none" strike="noStrike" baseline="-25000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 – второй меридиональный;</a:t>
                      </a:r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just" defTabSz="914400">
                        <a:lnSpc>
                          <a:spcPct val="107000"/>
                        </a:lnSpc>
                      </a:pPr>
                      <a:r>
                        <a:rPr lang="ru-RU" sz="1000" b="0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Траектории циклонов: </a:t>
                      </a:r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В – высокоширотные; Н – Низкоширотные</a:t>
                      </a:r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48" name="Rectangle 1"/>
          <p:cNvSpPr/>
          <p:nvPr/>
        </p:nvSpPr>
        <p:spPr>
          <a:xfrm>
            <a:off x="-57240" y="900000"/>
            <a:ext cx="5439600" cy="455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ctr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1"/>
                </a:solidFill>
                <a:uFillTx/>
                <a:latin typeface="Arial"/>
                <a:ea typeface="Times New Roman"/>
              </a:rPr>
              <a:t>Схема преобразования разновидностей крупномасштабных атмосферных процессов в холодный период октябрь 2024 г. – май 2025 г.</a:t>
            </a:r>
            <a:endParaRPr lang="ru-RU" sz="1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992880" y="198360"/>
            <a:ext cx="10603440" cy="701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1" u="none" strike="noStrike">
                <a:solidFill>
                  <a:schemeClr val="dk1"/>
                </a:solidFill>
                <a:uFillTx/>
                <a:latin typeface="Arial"/>
                <a:ea typeface="Times New Roman"/>
              </a:rPr>
              <a:t>Мониторинг атмосферных процессов и метеорологическихусловий полярного района Арктики за холодный период с октября 2024 г. по май 2025 г.</a:t>
            </a:r>
            <a:endParaRPr lang="ru-RU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0" name="Прямоугольник 9"/>
          <p:cNvSpPr/>
          <p:nvPr/>
        </p:nvSpPr>
        <p:spPr>
          <a:xfrm>
            <a:off x="0" y="4990680"/>
            <a:ext cx="5224980" cy="110654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100" b="0" u="none" strike="noStrike" dirty="0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1. </a:t>
            </a:r>
            <a:r>
              <a:rPr lang="ru-RU" sz="1100" b="1" u="none" strike="noStrike" dirty="0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Первый период октябрь ‒ март</a:t>
            </a:r>
            <a:r>
              <a:rPr lang="ru-RU" sz="1100" b="0" u="none" strike="noStrike" dirty="0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 наблюдалась устойчивая повторяемость процессов западной (</a:t>
            </a:r>
            <a:r>
              <a:rPr lang="ru-RU" sz="1100" b="1" u="none" strike="noStrike" dirty="0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W</a:t>
            </a:r>
            <a:r>
              <a:rPr lang="ru-RU" sz="1100" b="0" u="none" strike="noStrike" dirty="0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) формы циркуляции, с высокоширотными траекториями циклонов. Исключением были процессы декабря ‒ января, когда циклоны в системе исландского минимума смещались по низкоширотным траекториям по континентальной части Евразии и не оказывали существенного влияния на полярный район Арктики.</a:t>
            </a:r>
            <a:endParaRPr lang="ru-RU" sz="11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1" name="Прямоугольник 10"/>
          <p:cNvSpPr/>
          <p:nvPr/>
        </p:nvSpPr>
        <p:spPr>
          <a:xfrm>
            <a:off x="7200" y="5994180"/>
            <a:ext cx="5375160" cy="592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100" b="0" u="none" strike="noStrike" dirty="0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2. </a:t>
            </a:r>
            <a:r>
              <a:rPr lang="ru-RU" sz="1100" b="1" u="none" strike="noStrike" dirty="0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Во второй период апрель – май</a:t>
            </a:r>
            <a:r>
              <a:rPr lang="ru-RU" sz="1100" b="0" u="none" strike="noStrike" dirty="0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 наибольшую повторяемость имели макропроцессы меридиональной (</a:t>
            </a:r>
            <a:r>
              <a:rPr lang="ru-RU" sz="1100" b="1" u="none" strike="noStrike" dirty="0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С</a:t>
            </a:r>
            <a:r>
              <a:rPr lang="ru-RU" sz="1100" b="0" u="none" strike="noStrike" dirty="0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) формы циркуляции разновидностей с низкоширотными траекториями циклонов. </a:t>
            </a:r>
            <a:endParaRPr lang="ru-RU" sz="11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52" name="Рисунок 11"/>
          <p:cNvPicPr/>
          <p:nvPr/>
        </p:nvPicPr>
        <p:blipFill>
          <a:blip r:embed="rId2"/>
          <a:stretch/>
        </p:blipFill>
        <p:spPr>
          <a:xfrm>
            <a:off x="5224980" y="1224000"/>
            <a:ext cx="3600000" cy="2365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3" name="Прямоугольник 12"/>
          <p:cNvSpPr/>
          <p:nvPr/>
        </p:nvSpPr>
        <p:spPr>
          <a:xfrm>
            <a:off x="8862120" y="1512885"/>
            <a:ext cx="3202200" cy="1431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</a:pPr>
            <a:r>
              <a:rPr lang="ru-RU" sz="1100" b="1" u="none" strike="noStrike" dirty="0">
                <a:solidFill>
                  <a:schemeClr val="dk1"/>
                </a:solidFill>
                <a:uFillTx/>
                <a:latin typeface="Times New Roman"/>
                <a:ea typeface="Times New Roman"/>
              </a:rPr>
              <a:t>Наиболее высокий фон давления с</a:t>
            </a:r>
            <a:r>
              <a:rPr lang="ru-RU" sz="1100" b="0" u="none" strike="noStrike" dirty="0">
                <a:solidFill>
                  <a:schemeClr val="dk1"/>
                </a:solidFill>
                <a:uFillTx/>
                <a:latin typeface="Times New Roman"/>
                <a:ea typeface="Times New Roman"/>
              </a:rPr>
              <a:t> </a:t>
            </a:r>
            <a:r>
              <a:rPr lang="ru-RU" sz="1100" b="1" u="none" strike="noStrike" dirty="0">
                <a:solidFill>
                  <a:schemeClr val="dk1"/>
                </a:solidFill>
                <a:uFillTx/>
                <a:latin typeface="Times New Roman"/>
                <a:ea typeface="Times New Roman"/>
              </a:rPr>
              <a:t>положительной аномалией 4 </a:t>
            </a:r>
            <a:r>
              <a:rPr lang="ru-RU" sz="1100" b="1" u="none" strike="noStrike" dirty="0" err="1">
                <a:solidFill>
                  <a:schemeClr val="dk1"/>
                </a:solidFill>
                <a:uFillTx/>
                <a:latin typeface="Times New Roman"/>
                <a:ea typeface="Times New Roman"/>
              </a:rPr>
              <a:t>гПа</a:t>
            </a:r>
            <a:r>
              <a:rPr lang="ru-RU" sz="1100" b="0" u="none" strike="noStrike" dirty="0">
                <a:solidFill>
                  <a:schemeClr val="dk1"/>
                </a:solidFill>
                <a:uFillTx/>
                <a:latin typeface="Times New Roman"/>
                <a:ea typeface="Times New Roman"/>
              </a:rPr>
              <a:t>  сформировался в январе и был обусловлен усилением арктического антициклона. </a:t>
            </a:r>
            <a:endParaRPr lang="ru-RU" sz="11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lang="ru-RU" sz="1100" b="1" u="none" strike="noStrike" dirty="0">
                <a:solidFill>
                  <a:schemeClr val="dk1"/>
                </a:solidFill>
                <a:uFillTx/>
                <a:latin typeface="Times New Roman"/>
                <a:ea typeface="Times New Roman"/>
              </a:rPr>
              <a:t>Наиболее низкий фон давления с</a:t>
            </a:r>
            <a:r>
              <a:rPr lang="ru-RU" sz="1100" b="0" u="none" strike="noStrike" dirty="0">
                <a:solidFill>
                  <a:schemeClr val="dk1"/>
                </a:solidFill>
                <a:uFillTx/>
                <a:latin typeface="Times New Roman"/>
                <a:ea typeface="Times New Roman"/>
              </a:rPr>
              <a:t> </a:t>
            </a:r>
            <a:r>
              <a:rPr lang="ru-RU" sz="1100" b="1" u="none" strike="noStrike" dirty="0">
                <a:solidFill>
                  <a:schemeClr val="dk1"/>
                </a:solidFill>
                <a:uFillTx/>
                <a:latin typeface="Times New Roman"/>
                <a:ea typeface="Times New Roman"/>
              </a:rPr>
              <a:t>отрицательной аномалией 3 </a:t>
            </a:r>
            <a:r>
              <a:rPr lang="ru-RU" sz="1100" b="1" u="none" strike="noStrike" dirty="0" err="1">
                <a:solidFill>
                  <a:schemeClr val="dk1"/>
                </a:solidFill>
                <a:uFillTx/>
                <a:latin typeface="Times New Roman"/>
                <a:ea typeface="Times New Roman"/>
              </a:rPr>
              <a:t>гПа</a:t>
            </a:r>
            <a:r>
              <a:rPr lang="ru-RU" sz="1100" b="0" u="none" strike="noStrike" dirty="0">
                <a:solidFill>
                  <a:schemeClr val="dk1"/>
                </a:solidFill>
                <a:uFillTx/>
                <a:latin typeface="Times New Roman"/>
                <a:ea typeface="Times New Roman"/>
              </a:rPr>
              <a:t>  сформировался в октябре под влиянием глубоких циклонов из Северной Атлантики. </a:t>
            </a:r>
            <a:endParaRPr lang="ru-RU" sz="11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4" name="Прямоугольник 13"/>
          <p:cNvSpPr/>
          <p:nvPr/>
        </p:nvSpPr>
        <p:spPr>
          <a:xfrm>
            <a:off x="8899620" y="3652920"/>
            <a:ext cx="3202200" cy="2270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</a:pPr>
            <a:r>
              <a:rPr lang="ru-RU" sz="1100" b="1" u="none" strike="noStrike" dirty="0">
                <a:solidFill>
                  <a:schemeClr val="dk1"/>
                </a:solidFill>
                <a:uFillTx/>
                <a:latin typeface="Times New Roman"/>
              </a:rPr>
              <a:t>В холодный период преобладала адвекция теплых воздушных масс и положительные аномалии температуры воздуха. </a:t>
            </a:r>
            <a:endParaRPr lang="ru-RU" sz="11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lang="ru-RU" sz="1100" b="1" u="none" strike="noStrike" dirty="0">
                <a:solidFill>
                  <a:schemeClr val="dk1"/>
                </a:solidFill>
                <a:uFillTx/>
                <a:latin typeface="Times New Roman"/>
              </a:rPr>
              <a:t>Наиболее высокий фон температуры с аномалией более 4</a:t>
            </a:r>
            <a:r>
              <a:rPr lang="ru-RU" sz="1100" b="1" u="none" strike="noStrike" dirty="0">
                <a:solidFill>
                  <a:schemeClr val="dk1"/>
                </a:solidFill>
                <a:uFillTx/>
                <a:latin typeface="Arial"/>
              </a:rPr>
              <a:t>°С</a:t>
            </a:r>
            <a:r>
              <a:rPr lang="ru-RU" sz="1100" b="1" u="none" strike="noStrike" dirty="0">
                <a:solidFill>
                  <a:schemeClr val="dk1"/>
                </a:solidFill>
                <a:uFillTx/>
                <a:latin typeface="Times New Roman"/>
              </a:rPr>
              <a:t>  сформировался в ноябре</a:t>
            </a:r>
            <a:r>
              <a:rPr lang="ru-RU" sz="1100" b="0" u="none" strike="noStrike" dirty="0">
                <a:solidFill>
                  <a:schemeClr val="dk1"/>
                </a:solidFill>
                <a:uFillTx/>
                <a:latin typeface="Times New Roman"/>
              </a:rPr>
              <a:t>, когда при блокировании западного переноса в теплой западной части арктического антициклона преобладали устойчивая адвекция теплых воздушных масс.</a:t>
            </a:r>
            <a:endParaRPr lang="ru-RU" sz="11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lang="ru-RU" sz="1100" b="1" u="none" strike="noStrike" dirty="0">
                <a:solidFill>
                  <a:schemeClr val="dk1"/>
                </a:solidFill>
                <a:uFillTx/>
                <a:latin typeface="Times New Roman"/>
              </a:rPr>
              <a:t>Наиболее низкий фон температуры близкий к норме сформировался в апреле</a:t>
            </a:r>
            <a:r>
              <a:rPr lang="ru-RU" sz="1100" b="0" u="none" strike="noStrike" dirty="0">
                <a:solidFill>
                  <a:schemeClr val="dk1"/>
                </a:solidFill>
                <a:uFillTx/>
                <a:latin typeface="Times New Roman"/>
              </a:rPr>
              <a:t>, когда при усиление арктического антициклона циклоны смещались по низкоширотным траекториям. </a:t>
            </a:r>
            <a:endParaRPr lang="ru-RU" sz="11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55" name="Рисунок 154"/>
          <p:cNvPicPr/>
          <p:nvPr/>
        </p:nvPicPr>
        <p:blipFill>
          <a:blip r:embed="rId3"/>
          <a:stretch/>
        </p:blipFill>
        <p:spPr>
          <a:xfrm>
            <a:off x="5262480" y="3618360"/>
            <a:ext cx="3599640" cy="233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6" name="Рисунок 9"/>
          <p:cNvPicPr/>
          <p:nvPr/>
        </p:nvPicPr>
        <p:blipFill>
          <a:blip r:embed="rId4"/>
          <a:stretch/>
        </p:blipFill>
        <p:spPr>
          <a:xfrm>
            <a:off x="53280" y="53280"/>
            <a:ext cx="666360" cy="6663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5760000" y="720000"/>
            <a:ext cx="6299640" cy="1004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1400" b="1" u="none" strike="noStrike">
                <a:solidFill>
                  <a:schemeClr val="dk1"/>
                </a:solidFill>
                <a:uFillTx/>
                <a:latin typeface="Arial"/>
                <a:ea typeface="Times New Roman"/>
              </a:rPr>
              <a:t>Средние значения аномалий температуры воздуха  </a:t>
            </a:r>
            <a:br>
              <a:rPr sz="1400"/>
            </a:br>
            <a:r>
              <a:rPr lang="ru-RU" sz="1400" b="1" u="none" strike="noStrike">
                <a:solidFill>
                  <a:schemeClr val="dk1"/>
                </a:solidFill>
                <a:uFillTx/>
                <a:latin typeface="Arial"/>
                <a:ea typeface="Times New Roman"/>
              </a:rPr>
              <a:t>           морей российской Арктики за холодный период октябрь – май в 2024 и 2025 гг.</a:t>
            </a:r>
            <a:endParaRPr lang="ru-RU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8" name="Rectangle 1"/>
          <p:cNvSpPr/>
          <p:nvPr/>
        </p:nvSpPr>
        <p:spPr>
          <a:xfrm>
            <a:off x="1154520" y="4860720"/>
            <a:ext cx="9985680" cy="1735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ctr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200" b="1" u="none" strike="noStrike">
                <a:solidFill>
                  <a:srgbClr val="000000"/>
                </a:solidFill>
                <a:uFillTx/>
                <a:latin typeface="Arial"/>
                <a:ea typeface="Times New Roman"/>
              </a:rPr>
              <a:t>Результаты мониторинга крупномасштабных атмосферных процессов </a:t>
            </a:r>
            <a:r>
              <a:rPr lang="ru-RU" sz="1200" b="1" u="none" strike="noStrike">
                <a:solidFill>
                  <a:schemeClr val="dk1"/>
                </a:solidFill>
                <a:uFillTx/>
                <a:latin typeface="Arial"/>
                <a:ea typeface="Times New Roman"/>
              </a:rPr>
              <a:t>за холодный период октябрь 2024 г. – май 2025 г.</a:t>
            </a:r>
            <a:r>
              <a:rPr lang="ru-RU" sz="1200" b="1" u="none" strike="noStrike">
                <a:solidFill>
                  <a:srgbClr val="000000"/>
                </a:solidFill>
                <a:uFillTx/>
                <a:latin typeface="Arial"/>
                <a:ea typeface="Times New Roman"/>
              </a:rPr>
              <a:t> :</a:t>
            </a:r>
            <a:endParaRPr lang="ru-RU" sz="12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endParaRPr lang="ru-RU" sz="12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200" b="0" u="none" strike="noStrike">
                <a:solidFill>
                  <a:srgbClr val="000000"/>
                </a:solidFill>
                <a:uFillTx/>
                <a:latin typeface="Arial"/>
                <a:ea typeface="Times New Roman"/>
              </a:rPr>
              <a:t>1. По сравнению с прошлым 2024 годом произошла перестройка в направленности крупномасштабных процессов к более высокой повторяемости западной формы циркуляции;</a:t>
            </a:r>
            <a:endParaRPr lang="ru-RU" sz="12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200" b="0" u="none" strike="noStrike">
                <a:solidFill>
                  <a:srgbClr val="000000"/>
                </a:solidFill>
                <a:uFillTx/>
                <a:latin typeface="Arial"/>
                <a:ea typeface="Times New Roman"/>
              </a:rPr>
              <a:t>2. В полярном районе преобладала адвекции теплых воздушных масс и формирование устойчивых положительных аномалий температуры воздуха. Наибольший вклад в повышение температуры Арктики внесли процессы атлантико-евразийского сектора Северного полушария;</a:t>
            </a:r>
            <a:endParaRPr lang="ru-RU" sz="12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1"/>
                </a:solidFill>
                <a:uFillTx/>
                <a:latin typeface="Arial"/>
                <a:ea typeface="Times New Roman"/>
              </a:rPr>
              <a:t>3. На трассе СМП н</a:t>
            </a:r>
            <a:r>
              <a:rPr lang="ru-RU" sz="1200" b="0" u="none" strike="noStrike">
                <a:solidFill>
                  <a:srgbClr val="000000"/>
                </a:solidFill>
                <a:uFillTx/>
                <a:latin typeface="Arial"/>
                <a:ea typeface="Times New Roman"/>
              </a:rPr>
              <a:t>аиболее высокие значения положительных аномалий температуры отмечались на акватории западных морей: Баренцева, Карского, а наиболее низкие значения аномалий близких к норме имели место в  ВСМ и Чукотском море.</a:t>
            </a:r>
            <a:endParaRPr lang="ru-RU" sz="1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9" name="Прямоугольник 6"/>
          <p:cNvSpPr/>
          <p:nvPr/>
        </p:nvSpPr>
        <p:spPr>
          <a:xfrm>
            <a:off x="0" y="900000"/>
            <a:ext cx="6505560" cy="73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400" b="1" u="none" strike="noStrike">
                <a:solidFill>
                  <a:schemeClr val="dk1"/>
                </a:solidFill>
                <a:uFillTx/>
                <a:latin typeface="Arial"/>
                <a:ea typeface="Times New Roman"/>
              </a:rPr>
              <a:t>Многолетние изменения средних месячных значений аномалий температуры полярного района в широтном поясе 70 – 85</a:t>
            </a:r>
            <a:r>
              <a:rPr lang="ru-RU" sz="1400" b="1" u="none" strike="noStrike" baseline="30000">
                <a:solidFill>
                  <a:schemeClr val="dk1"/>
                </a:solidFill>
                <a:uFillTx/>
                <a:latin typeface="Arial"/>
                <a:ea typeface="Times New Roman"/>
              </a:rPr>
              <a:t>о</a:t>
            </a:r>
            <a:r>
              <a:rPr lang="ru-RU" sz="1400" b="1" u="none" strike="noStrike">
                <a:solidFill>
                  <a:schemeClr val="dk1"/>
                </a:solidFill>
                <a:uFillTx/>
                <a:latin typeface="Arial"/>
                <a:ea typeface="Times New Roman"/>
              </a:rPr>
              <a:t> с.ш.</a:t>
            </a:r>
            <a:r>
              <a:rPr lang="ru-RU" sz="1400" b="1" u="none" strike="noStrike">
                <a:solidFill>
                  <a:schemeClr val="dk1"/>
                </a:solidFill>
                <a:highlight>
                  <a:srgbClr val="FFFFFF"/>
                </a:highlight>
                <a:uFillTx/>
                <a:latin typeface="Arial"/>
                <a:ea typeface="Times New Roman"/>
              </a:rPr>
              <a:t> за холодный период октябрь </a:t>
            </a:r>
            <a:r>
              <a:rPr lang="ru-RU" sz="1400" b="1" u="none" strike="noStrike">
                <a:solidFill>
                  <a:schemeClr val="dk1"/>
                </a:solidFill>
                <a:highlight>
                  <a:srgbClr val="FFFFFF"/>
                </a:highlight>
                <a:uFillTx/>
                <a:latin typeface="Times New Roman"/>
                <a:ea typeface="Times New Roman"/>
              </a:rPr>
              <a:t>‒</a:t>
            </a:r>
            <a:r>
              <a:rPr lang="ru-RU" sz="1400" b="1" u="none" strike="noStrike">
                <a:solidFill>
                  <a:schemeClr val="dk1"/>
                </a:solidFill>
                <a:highlight>
                  <a:srgbClr val="FFFFFF"/>
                </a:highlight>
                <a:uFillTx/>
                <a:latin typeface="Arial"/>
                <a:ea typeface="Times New Roman"/>
              </a:rPr>
              <a:t> май c 1991 по 2025 гг.</a:t>
            </a:r>
            <a:endParaRPr lang="ru-RU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60" name="Рисунок 159"/>
          <p:cNvPicPr/>
          <p:nvPr/>
        </p:nvPicPr>
        <p:blipFill>
          <a:blip r:embed="rId2"/>
          <a:stretch/>
        </p:blipFill>
        <p:spPr>
          <a:xfrm>
            <a:off x="6197760" y="1980000"/>
            <a:ext cx="4781880" cy="287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1" name="Рисунок 160"/>
          <p:cNvPicPr/>
          <p:nvPr/>
        </p:nvPicPr>
        <p:blipFill>
          <a:blip r:embed="rId3"/>
          <a:stretch/>
        </p:blipFill>
        <p:spPr>
          <a:xfrm>
            <a:off x="720000" y="1980000"/>
            <a:ext cx="4848480" cy="269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2" name="Рисунок 16"/>
          <p:cNvPicPr/>
          <p:nvPr/>
        </p:nvPicPr>
        <p:blipFill>
          <a:blip r:embed="rId4"/>
          <a:stretch/>
        </p:blipFill>
        <p:spPr>
          <a:xfrm>
            <a:off x="53280" y="53280"/>
            <a:ext cx="666360" cy="666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3" name="Прямоугольник 162"/>
          <p:cNvSpPr/>
          <p:nvPr/>
        </p:nvSpPr>
        <p:spPr>
          <a:xfrm>
            <a:off x="1260000" y="242640"/>
            <a:ext cx="9899640" cy="37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000" b="1" u="none" strike="noStrike">
                <a:solidFill>
                  <a:schemeClr val="dk1"/>
                </a:solidFill>
                <a:uFillTx/>
                <a:latin typeface="Arial"/>
                <a:ea typeface="Times New Roman"/>
              </a:rPr>
              <a:t>Изменения температуры воздуха за холодный период октябрь – май </a:t>
            </a:r>
            <a:endParaRPr lang="ru-RU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3060000" y="0"/>
            <a:ext cx="6521040" cy="71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000" b="1" u="none" strike="noStrike">
                <a:solidFill>
                  <a:schemeClr val="dk1"/>
                </a:solidFill>
                <a:uFillTx/>
                <a:latin typeface="Arial"/>
              </a:rPr>
              <a:t>Оценка толщины и объемов льда в СЛО </a:t>
            </a:r>
            <a:endParaRPr lang="ru-RU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5" name="TextBox 7"/>
          <p:cNvSpPr/>
          <p:nvPr/>
        </p:nvSpPr>
        <p:spPr>
          <a:xfrm>
            <a:off x="777960" y="4868640"/>
            <a:ext cx="6093720" cy="943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400" b="0" u="none" strike="noStrike">
                <a:solidFill>
                  <a:schemeClr val="dk1"/>
                </a:solidFill>
                <a:uFillTx/>
                <a:latin typeface="Arial"/>
                <a:ea typeface="Times New Roman"/>
              </a:rPr>
              <a:t>Ежедневные оценки сезонного хода объема морского льда СЛО на основе расчетов средневзвешенной толщины льда совместной модели морского льда – океана </a:t>
            </a:r>
            <a:r>
              <a:rPr lang="en-US" sz="1400" b="0" u="none" strike="noStrike">
                <a:solidFill>
                  <a:schemeClr val="dk1"/>
                </a:solidFill>
                <a:uFillTx/>
                <a:latin typeface="Arial"/>
                <a:ea typeface="Times New Roman"/>
              </a:rPr>
              <a:t>HYCOM</a:t>
            </a:r>
            <a:r>
              <a:rPr lang="ru-RU" sz="1400" b="0" u="none" strike="noStrike">
                <a:solidFill>
                  <a:schemeClr val="dk1"/>
                </a:solidFill>
                <a:uFillTx/>
                <a:latin typeface="Arial"/>
                <a:ea typeface="Times New Roman"/>
              </a:rPr>
              <a:t>/</a:t>
            </a:r>
            <a:r>
              <a:rPr lang="en-US" sz="1400" b="0" u="none" strike="noStrike">
                <a:solidFill>
                  <a:schemeClr val="dk1"/>
                </a:solidFill>
                <a:uFillTx/>
                <a:latin typeface="Arial"/>
                <a:ea typeface="Times New Roman"/>
              </a:rPr>
              <a:t>CICE</a:t>
            </a:r>
            <a:r>
              <a:rPr lang="ru-RU" sz="1400" b="0" u="none" strike="noStrike">
                <a:solidFill>
                  <a:schemeClr val="dk1"/>
                </a:solidFill>
                <a:uFillTx/>
                <a:latin typeface="Arial"/>
                <a:ea typeface="Times New Roman"/>
              </a:rPr>
              <a:t> Датского метеорологического института за  13.05.2025 г. </a:t>
            </a:r>
            <a:endParaRPr lang="ru-RU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6" name="TextBox 9"/>
          <p:cNvSpPr/>
          <p:nvPr/>
        </p:nvSpPr>
        <p:spPr>
          <a:xfrm>
            <a:off x="7740000" y="1002960"/>
            <a:ext cx="4170240" cy="115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400" b="0" u="none" strike="noStrike">
                <a:solidFill>
                  <a:schemeClr val="dk1"/>
                </a:solidFill>
                <a:uFillTx/>
                <a:latin typeface="Arial"/>
                <a:ea typeface="Times New Roman"/>
              </a:rPr>
              <a:t>Поля распределения средневзвешенной толщины льда совместной модели морского льда – океана HYCOM/CICE Датского метеорологического института 13.05 за</a:t>
            </a:r>
            <a:r>
              <a:rPr lang="ru-RU" sz="1400" b="0" u="none" strike="noStrike">
                <a:solidFill>
                  <a:schemeClr val="dk1"/>
                </a:solidFill>
                <a:highlight>
                  <a:srgbClr val="FFFFFF"/>
                </a:highlight>
                <a:uFillTx/>
                <a:latin typeface="Arial"/>
                <a:ea typeface="Times New Roman"/>
              </a:rPr>
              <a:t> 2004</a:t>
            </a:r>
            <a:r>
              <a:rPr lang="ru-RU" sz="1400" b="0" u="none" strike="noStrike">
                <a:solidFill>
                  <a:schemeClr val="dk1"/>
                </a:solidFill>
                <a:uFillTx/>
                <a:latin typeface="Arial"/>
                <a:ea typeface="Times New Roman"/>
              </a:rPr>
              <a:t>-2025 гг.</a:t>
            </a:r>
            <a:endParaRPr lang="ru-RU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67" name="Рисунок 13"/>
          <p:cNvPicPr/>
          <p:nvPr/>
        </p:nvPicPr>
        <p:blipFill>
          <a:blip r:embed="rId2"/>
          <a:stretch/>
        </p:blipFill>
        <p:spPr>
          <a:xfrm>
            <a:off x="52560" y="58680"/>
            <a:ext cx="667080" cy="660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8" name="Рисунок 1"/>
          <p:cNvPicPr/>
          <p:nvPr/>
        </p:nvPicPr>
        <p:blipFill>
          <a:blip r:embed="rId3"/>
          <a:stretch/>
        </p:blipFill>
        <p:spPr>
          <a:xfrm>
            <a:off x="502200" y="783720"/>
            <a:ext cx="3399840" cy="3739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9" name="Рисунок 2"/>
          <p:cNvPicPr/>
          <p:nvPr/>
        </p:nvPicPr>
        <p:blipFill>
          <a:blip r:embed="rId4"/>
          <a:stretch/>
        </p:blipFill>
        <p:spPr>
          <a:xfrm>
            <a:off x="3996000" y="783720"/>
            <a:ext cx="3399840" cy="3727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0" name="Рисунок 3"/>
          <p:cNvPicPr/>
          <p:nvPr/>
        </p:nvPicPr>
        <p:blipFill>
          <a:blip r:embed="rId5"/>
          <a:stretch/>
        </p:blipFill>
        <p:spPr>
          <a:xfrm>
            <a:off x="7740000" y="2430360"/>
            <a:ext cx="4026960" cy="33292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ямоугольник 3"/>
          <p:cNvSpPr/>
          <p:nvPr/>
        </p:nvSpPr>
        <p:spPr>
          <a:xfrm>
            <a:off x="1260000" y="198360"/>
            <a:ext cx="989964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2000" b="1" u="none" strike="noStrike">
                <a:solidFill>
                  <a:srgbClr val="000000"/>
                </a:solidFill>
                <a:uFillTx/>
                <a:latin typeface="Arial"/>
              </a:rPr>
              <a:t>Распределение льдов в Карском море в середине мая  2024 </a:t>
            </a:r>
            <a:r>
              <a:rPr lang="ru-RU" sz="2000" b="1" u="none" strike="noStrike">
                <a:solidFill>
                  <a:srgbClr val="000000"/>
                </a:solidFill>
                <a:uFillTx/>
                <a:latin typeface="Times New Roman"/>
              </a:rPr>
              <a:t>и </a:t>
            </a:r>
            <a:r>
              <a:rPr lang="ru-RU" sz="2000" b="1" u="none" strike="noStrike">
                <a:solidFill>
                  <a:srgbClr val="000000"/>
                </a:solidFill>
                <a:uFillTx/>
                <a:latin typeface="Arial"/>
                <a:ea typeface="Times New Roman"/>
              </a:rPr>
              <a:t> 2025 гг.</a:t>
            </a:r>
            <a:endParaRPr lang="ru-RU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72" name="Рисунок 4"/>
          <p:cNvPicPr/>
          <p:nvPr/>
        </p:nvPicPr>
        <p:blipFill>
          <a:blip r:embed="rId2"/>
          <a:stretch/>
        </p:blipFill>
        <p:spPr>
          <a:xfrm>
            <a:off x="2111760" y="900000"/>
            <a:ext cx="3599640" cy="521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3" name="Рисунок 14"/>
          <p:cNvPicPr/>
          <p:nvPr/>
        </p:nvPicPr>
        <p:blipFill>
          <a:blip r:embed="rId3"/>
          <a:stretch/>
        </p:blipFill>
        <p:spPr>
          <a:xfrm>
            <a:off x="52560" y="58680"/>
            <a:ext cx="667080" cy="660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4" name="Рисунок 173"/>
          <p:cNvPicPr/>
          <p:nvPr/>
        </p:nvPicPr>
        <p:blipFill>
          <a:blip r:embed="rId4"/>
          <a:stretch/>
        </p:blipFill>
        <p:spPr>
          <a:xfrm>
            <a:off x="6718680" y="900000"/>
            <a:ext cx="3599640" cy="52196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Прямоугольник 3"/>
          <p:cNvSpPr/>
          <p:nvPr/>
        </p:nvSpPr>
        <p:spPr>
          <a:xfrm>
            <a:off x="3048120" y="208080"/>
            <a:ext cx="6095160" cy="69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76" name="Рисунок 4"/>
          <p:cNvPicPr/>
          <p:nvPr/>
        </p:nvPicPr>
        <p:blipFill>
          <a:blip r:embed="rId2"/>
          <a:stretch/>
        </p:blipFill>
        <p:spPr>
          <a:xfrm>
            <a:off x="1746000" y="900000"/>
            <a:ext cx="3599640" cy="521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7" name="Рисунок 176"/>
          <p:cNvPicPr/>
          <p:nvPr/>
        </p:nvPicPr>
        <p:blipFill>
          <a:blip r:embed="rId3"/>
          <a:stretch/>
        </p:blipFill>
        <p:spPr>
          <a:xfrm>
            <a:off x="6840000" y="931680"/>
            <a:ext cx="3599640" cy="521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8" name="Рисунок 17"/>
          <p:cNvPicPr/>
          <p:nvPr/>
        </p:nvPicPr>
        <p:blipFill>
          <a:blip r:embed="rId4"/>
          <a:stretch/>
        </p:blipFill>
        <p:spPr>
          <a:xfrm>
            <a:off x="52560" y="58680"/>
            <a:ext cx="667080" cy="660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9" name="Прямоугольник 178"/>
          <p:cNvSpPr/>
          <p:nvPr/>
        </p:nvSpPr>
        <p:spPr>
          <a:xfrm>
            <a:off x="1090440" y="241560"/>
            <a:ext cx="988920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b="1" u="none" strike="noStrike">
                <a:solidFill>
                  <a:srgbClr val="000000"/>
                </a:solidFill>
                <a:uFillTx/>
                <a:latin typeface="Arial"/>
              </a:rPr>
              <a:t>Распределение льдов в море Лаптевых в середине мая  2024 </a:t>
            </a:r>
            <a:r>
              <a:rPr lang="ru-RU" sz="2000" b="1" u="none" strike="noStrike">
                <a:solidFill>
                  <a:srgbClr val="000000"/>
                </a:solidFill>
                <a:uFillTx/>
                <a:latin typeface="Times New Roman"/>
              </a:rPr>
              <a:t>и </a:t>
            </a:r>
            <a:r>
              <a:rPr lang="ru-RU" sz="2000" b="1" u="none" strike="noStrike">
                <a:solidFill>
                  <a:srgbClr val="000000"/>
                </a:solidFill>
                <a:uFillTx/>
                <a:latin typeface="Arial"/>
                <a:ea typeface="Times New Roman"/>
              </a:rPr>
              <a:t> 2025 гг.</a:t>
            </a:r>
            <a:endParaRPr lang="ru-RU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Прямоугольник 3"/>
          <p:cNvSpPr/>
          <p:nvPr/>
        </p:nvSpPr>
        <p:spPr>
          <a:xfrm>
            <a:off x="720000" y="180000"/>
            <a:ext cx="1115964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2000" b="1" u="none" strike="noStrike">
                <a:solidFill>
                  <a:srgbClr val="000000"/>
                </a:solidFill>
                <a:uFillTx/>
                <a:latin typeface="Arial"/>
              </a:rPr>
              <a:t>Распределение льдов в Восточно-Сибирском море в середине мая  2024 </a:t>
            </a:r>
            <a:r>
              <a:rPr lang="ru-RU" sz="2000" b="1" u="none" strike="noStrike">
                <a:solidFill>
                  <a:srgbClr val="000000"/>
                </a:solidFill>
                <a:uFillTx/>
                <a:latin typeface="Times New Roman"/>
              </a:rPr>
              <a:t>и </a:t>
            </a:r>
            <a:r>
              <a:rPr lang="ru-RU" sz="2000" b="1" u="none" strike="noStrike">
                <a:solidFill>
                  <a:srgbClr val="000000"/>
                </a:solidFill>
                <a:uFillTx/>
                <a:latin typeface="Arial"/>
                <a:ea typeface="Times New Roman"/>
              </a:rPr>
              <a:t> 2025 гг.</a:t>
            </a:r>
            <a:endParaRPr lang="ru-RU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81" name="Рисунок 4"/>
          <p:cNvPicPr/>
          <p:nvPr/>
        </p:nvPicPr>
        <p:blipFill>
          <a:blip r:embed="rId2"/>
          <a:stretch/>
        </p:blipFill>
        <p:spPr>
          <a:xfrm>
            <a:off x="1800000" y="900000"/>
            <a:ext cx="3599640" cy="521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2" name="Рисунок 181"/>
          <p:cNvPicPr/>
          <p:nvPr/>
        </p:nvPicPr>
        <p:blipFill>
          <a:blip r:embed="rId3"/>
          <a:stretch/>
        </p:blipFill>
        <p:spPr>
          <a:xfrm>
            <a:off x="7020000" y="900000"/>
            <a:ext cx="3599640" cy="521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3" name="Рисунок 18"/>
          <p:cNvPicPr/>
          <p:nvPr/>
        </p:nvPicPr>
        <p:blipFill>
          <a:blip r:embed="rId4"/>
          <a:stretch/>
        </p:blipFill>
        <p:spPr>
          <a:xfrm>
            <a:off x="52560" y="58680"/>
            <a:ext cx="667080" cy="6609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Рисунок 7"/>
          <p:cNvPicPr/>
          <p:nvPr/>
        </p:nvPicPr>
        <p:blipFill>
          <a:blip r:embed="rId2"/>
          <a:stretch/>
        </p:blipFill>
        <p:spPr>
          <a:xfrm>
            <a:off x="109800" y="32760"/>
            <a:ext cx="666360" cy="666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5" name="TextBox 7"/>
          <p:cNvSpPr/>
          <p:nvPr/>
        </p:nvSpPr>
        <p:spPr>
          <a:xfrm>
            <a:off x="1260000" y="346680"/>
            <a:ext cx="1025964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2000" b="1" u="none" strike="noStrike">
                <a:solidFill>
                  <a:srgbClr val="000000"/>
                </a:solidFill>
                <a:uFillTx/>
                <a:latin typeface="Arial"/>
              </a:rPr>
              <a:t>Распределение льдов в Чукотском море в середине мая 2024 </a:t>
            </a:r>
            <a:r>
              <a:rPr lang="ru-RU" sz="2000" b="1" u="none" strike="noStrike">
                <a:solidFill>
                  <a:srgbClr val="000000"/>
                </a:solidFill>
                <a:uFillTx/>
                <a:latin typeface="Times New Roman"/>
              </a:rPr>
              <a:t>и </a:t>
            </a:r>
            <a:r>
              <a:rPr lang="ru-RU" sz="2000" b="1" u="none" strike="noStrike">
                <a:solidFill>
                  <a:srgbClr val="000000"/>
                </a:solidFill>
                <a:uFillTx/>
                <a:latin typeface="Arial"/>
                <a:ea typeface="Times New Roman"/>
              </a:rPr>
              <a:t> 2025 гг.</a:t>
            </a:r>
            <a:endParaRPr lang="ru-RU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86" name="Рисунок 4"/>
          <p:cNvPicPr/>
          <p:nvPr/>
        </p:nvPicPr>
        <p:blipFill>
          <a:blip r:embed="rId3"/>
          <a:stretch/>
        </p:blipFill>
        <p:spPr>
          <a:xfrm>
            <a:off x="1823400" y="1053000"/>
            <a:ext cx="3599640" cy="521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7" name="Рисунок 186"/>
          <p:cNvPicPr/>
          <p:nvPr/>
        </p:nvPicPr>
        <p:blipFill>
          <a:blip r:embed="rId4"/>
          <a:stretch/>
        </p:blipFill>
        <p:spPr>
          <a:xfrm>
            <a:off x="6480000" y="1080000"/>
            <a:ext cx="3599640" cy="52196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Прямоугольник 5"/>
          <p:cNvSpPr/>
          <p:nvPr/>
        </p:nvSpPr>
        <p:spPr>
          <a:xfrm>
            <a:off x="2520000" y="144720"/>
            <a:ext cx="773964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343080">
              <a:lnSpc>
                <a:spcPct val="100000"/>
              </a:lnSpc>
            </a:pPr>
            <a:r>
              <a:rPr lang="ru-RU" sz="2000" b="1" u="none" strike="noStrike">
                <a:solidFill>
                  <a:srgbClr val="000000"/>
                </a:solidFill>
                <a:uFillTx/>
                <a:latin typeface="Arial"/>
                <a:ea typeface="Calibri"/>
              </a:rPr>
              <a:t>Долгосрочное прогнозирование ледовых условий</a:t>
            </a:r>
            <a:endParaRPr lang="ru-RU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89" name="Рисунок 8"/>
          <p:cNvPicPr/>
          <p:nvPr/>
        </p:nvPicPr>
        <p:blipFill>
          <a:blip r:embed="rId2"/>
          <a:stretch/>
        </p:blipFill>
        <p:spPr>
          <a:xfrm>
            <a:off x="52560" y="58680"/>
            <a:ext cx="667080" cy="660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0" name="Рисунок 2"/>
          <p:cNvPicPr/>
          <p:nvPr/>
        </p:nvPicPr>
        <p:blipFill>
          <a:blip r:embed="rId3"/>
          <a:stretch/>
        </p:blipFill>
        <p:spPr>
          <a:xfrm>
            <a:off x="2209755" y="1226160"/>
            <a:ext cx="5314995" cy="2346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1" name="Рисунок 4"/>
          <p:cNvPicPr/>
          <p:nvPr/>
        </p:nvPicPr>
        <p:blipFill>
          <a:blip r:embed="rId4"/>
          <a:stretch/>
        </p:blipFill>
        <p:spPr>
          <a:xfrm>
            <a:off x="1980000" y="3920040"/>
            <a:ext cx="5811450" cy="253791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2" name="TextBox 9"/>
          <p:cNvSpPr/>
          <p:nvPr/>
        </p:nvSpPr>
        <p:spPr>
          <a:xfrm>
            <a:off x="3055680" y="619920"/>
            <a:ext cx="553212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85800">
              <a:lnSpc>
                <a:spcPct val="100000"/>
              </a:lnSpc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Arial"/>
              </a:rPr>
              <a:t>Ожидаемый фон ЛУ в мартовском прогнозе 2025 г.</a:t>
            </a:r>
          </a:p>
        </p:txBody>
      </p:sp>
      <p:sp>
        <p:nvSpPr>
          <p:cNvPr id="193" name="TextBox 9"/>
          <p:cNvSpPr/>
          <p:nvPr/>
        </p:nvSpPr>
        <p:spPr>
          <a:xfrm>
            <a:off x="2910600" y="3616920"/>
            <a:ext cx="553212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85800">
              <a:lnSpc>
                <a:spcPct val="100000"/>
              </a:lnSpc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Arial"/>
              </a:rPr>
              <a:t>Фактически наблюдаемый фон ЛУ в середине мая 2025 г.</a:t>
            </a:r>
          </a:p>
        </p:txBody>
      </p:sp>
      <p:pic>
        <p:nvPicPr>
          <p:cNvPr id="194" name="Рисунок 193"/>
          <p:cNvPicPr/>
          <p:nvPr/>
        </p:nvPicPr>
        <p:blipFill>
          <a:blip r:embed="rId5"/>
          <a:stretch/>
        </p:blipFill>
        <p:spPr>
          <a:xfrm>
            <a:off x="8460000" y="1428750"/>
            <a:ext cx="3122400" cy="4331250"/>
          </a:xfrm>
          <a:prstGeom prst="rect">
            <a:avLst/>
          </a:prstGeom>
          <a:noFill/>
          <a:ln w="0">
            <a:solidFill>
              <a:schemeClr val="tx1"/>
            </a:solidFill>
          </a:ln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04418CCB-F175-4551-8741-96510394F96E}"/>
              </a:ext>
            </a:extLst>
          </p:cNvPr>
          <p:cNvCxnSpPr/>
          <p:nvPr/>
        </p:nvCxnSpPr>
        <p:spPr>
          <a:xfrm>
            <a:off x="8587800" y="1181880"/>
            <a:ext cx="2232600" cy="7802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1882800" y="125280"/>
            <a:ext cx="9456840" cy="954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defTabSz="51444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000" b="1" u="none" strike="noStrike">
                <a:solidFill>
                  <a:schemeClr val="dk1"/>
                </a:solidFill>
                <a:uFillTx/>
                <a:latin typeface="Arial"/>
              </a:rPr>
              <a:t>Распределение  ледяного покрова на середину сентября (период максимального очищения арктических морей) за период 2018−2024 гг.</a:t>
            </a:r>
            <a:endParaRPr lang="ru-RU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96" name="Объект 3"/>
          <p:cNvPicPr/>
          <p:nvPr/>
        </p:nvPicPr>
        <p:blipFill>
          <a:blip r:embed="rId3"/>
          <a:stretch/>
        </p:blipFill>
        <p:spPr>
          <a:xfrm>
            <a:off x="1829160" y="1266480"/>
            <a:ext cx="2398320" cy="1698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7" name="Рисунок 4"/>
          <p:cNvPicPr/>
          <p:nvPr/>
        </p:nvPicPr>
        <p:blipFill>
          <a:blip r:embed="rId4"/>
          <a:stretch/>
        </p:blipFill>
        <p:spPr>
          <a:xfrm>
            <a:off x="1829160" y="3155760"/>
            <a:ext cx="2398320" cy="1694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8" name="Рисунок 5"/>
          <p:cNvPicPr/>
          <p:nvPr/>
        </p:nvPicPr>
        <p:blipFill>
          <a:blip r:embed="rId5"/>
          <a:stretch/>
        </p:blipFill>
        <p:spPr>
          <a:xfrm>
            <a:off x="1829160" y="4995360"/>
            <a:ext cx="2438640" cy="1724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9" name="Рисунок 6"/>
          <p:cNvPicPr/>
          <p:nvPr/>
        </p:nvPicPr>
        <p:blipFill>
          <a:blip r:embed="rId6"/>
          <a:stretch/>
        </p:blipFill>
        <p:spPr>
          <a:xfrm>
            <a:off x="4393800" y="1273680"/>
            <a:ext cx="2353680" cy="1665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0" name="Рисунок 7"/>
          <p:cNvPicPr/>
          <p:nvPr/>
        </p:nvPicPr>
        <p:blipFill>
          <a:blip r:embed="rId7"/>
          <a:stretch/>
        </p:blipFill>
        <p:spPr>
          <a:xfrm>
            <a:off x="4456800" y="3128040"/>
            <a:ext cx="2328120" cy="1644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1" name="Прямоугольник 8"/>
          <p:cNvSpPr/>
          <p:nvPr/>
        </p:nvSpPr>
        <p:spPr>
          <a:xfrm>
            <a:off x="2771640" y="1046160"/>
            <a:ext cx="621720" cy="25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51444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uFillTx/>
                <a:latin typeface="Arial"/>
              </a:rPr>
              <a:t>2018 г.</a:t>
            </a:r>
            <a:r>
              <a:rPr lang="ru-RU" sz="900" b="0" u="none" strike="noStrike">
                <a:solidFill>
                  <a:srgbClr val="000000"/>
                </a:solidFill>
                <a:uFillTx/>
                <a:latin typeface="Arial"/>
              </a:rPr>
              <a:t> </a:t>
            </a:r>
          </a:p>
        </p:txBody>
      </p:sp>
      <p:sp>
        <p:nvSpPr>
          <p:cNvPr id="202" name="Прямоугольник 9"/>
          <p:cNvSpPr/>
          <p:nvPr/>
        </p:nvSpPr>
        <p:spPr>
          <a:xfrm>
            <a:off x="2909880" y="2941920"/>
            <a:ext cx="734760" cy="25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51444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uFillTx/>
                <a:latin typeface="Arial"/>
              </a:rPr>
              <a:t>2019 г. </a:t>
            </a:r>
          </a:p>
        </p:txBody>
      </p:sp>
      <p:sp>
        <p:nvSpPr>
          <p:cNvPr id="203" name="Прямоугольник 10"/>
          <p:cNvSpPr/>
          <p:nvPr/>
        </p:nvSpPr>
        <p:spPr>
          <a:xfrm>
            <a:off x="2953800" y="4788720"/>
            <a:ext cx="690480" cy="25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51444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uFillTx/>
                <a:latin typeface="Arial"/>
              </a:rPr>
              <a:t>2020 г. </a:t>
            </a:r>
          </a:p>
        </p:txBody>
      </p:sp>
      <p:sp>
        <p:nvSpPr>
          <p:cNvPr id="204" name="Прямоугольник 11"/>
          <p:cNvSpPr/>
          <p:nvPr/>
        </p:nvSpPr>
        <p:spPr>
          <a:xfrm>
            <a:off x="5348160" y="1067760"/>
            <a:ext cx="767880" cy="25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51444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uFillTx/>
                <a:latin typeface="Arial"/>
              </a:rPr>
              <a:t>2021 г. </a:t>
            </a:r>
          </a:p>
        </p:txBody>
      </p:sp>
      <p:sp>
        <p:nvSpPr>
          <p:cNvPr id="205" name="Прямоугольник 12"/>
          <p:cNvSpPr/>
          <p:nvPr/>
        </p:nvSpPr>
        <p:spPr>
          <a:xfrm>
            <a:off x="5353200" y="2895840"/>
            <a:ext cx="761400" cy="25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51444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uFillTx/>
                <a:latin typeface="Arial"/>
              </a:rPr>
              <a:t>2022 г. </a:t>
            </a:r>
          </a:p>
        </p:txBody>
      </p:sp>
      <p:pic>
        <p:nvPicPr>
          <p:cNvPr id="206" name="Рисунок 15"/>
          <p:cNvPicPr/>
          <p:nvPr/>
        </p:nvPicPr>
        <p:blipFill>
          <a:blip r:embed="rId8"/>
          <a:stretch/>
        </p:blipFill>
        <p:spPr>
          <a:xfrm>
            <a:off x="4421880" y="4961880"/>
            <a:ext cx="2398320" cy="1683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7" name="TextBox 16"/>
          <p:cNvSpPr/>
          <p:nvPr/>
        </p:nvSpPr>
        <p:spPr>
          <a:xfrm>
            <a:off x="6918480" y="1260000"/>
            <a:ext cx="4781160" cy="33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343080">
              <a:lnSpc>
                <a:spcPct val="115000"/>
              </a:lnSpc>
              <a:tabLst>
                <a:tab pos="0" algn="l"/>
              </a:tabLst>
            </a:pPr>
            <a:r>
              <a:rPr lang="ru-RU" sz="1400" b="1" u="none" strike="noStrike">
                <a:solidFill>
                  <a:srgbClr val="000000"/>
                </a:solidFill>
                <a:uFillTx/>
                <a:latin typeface="Arial"/>
                <a:ea typeface="Calibri"/>
              </a:rPr>
              <a:t>    2024 г. </a:t>
            </a:r>
            <a:endParaRPr lang="ru-RU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8" name="Прямоугольник 10"/>
          <p:cNvSpPr/>
          <p:nvPr/>
        </p:nvSpPr>
        <p:spPr>
          <a:xfrm>
            <a:off x="5202360" y="4733280"/>
            <a:ext cx="1050480" cy="25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51444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uFillTx/>
                <a:latin typeface="Arial"/>
              </a:rPr>
              <a:t>      2023 г. </a:t>
            </a:r>
          </a:p>
        </p:txBody>
      </p:sp>
      <p:sp>
        <p:nvSpPr>
          <p:cNvPr id="209" name="Овал 1"/>
          <p:cNvSpPr/>
          <p:nvPr/>
        </p:nvSpPr>
        <p:spPr>
          <a:xfrm>
            <a:off x="3522600" y="2076120"/>
            <a:ext cx="356760" cy="2836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210" name="Овал 4"/>
          <p:cNvSpPr/>
          <p:nvPr/>
        </p:nvSpPr>
        <p:spPr>
          <a:xfrm>
            <a:off x="6118200" y="1944000"/>
            <a:ext cx="396360" cy="2440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211" name="Овал 6"/>
          <p:cNvSpPr/>
          <p:nvPr/>
        </p:nvSpPr>
        <p:spPr>
          <a:xfrm>
            <a:off x="6062760" y="3879000"/>
            <a:ext cx="383760" cy="2566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212" name="TextBox 25"/>
          <p:cNvSpPr/>
          <p:nvPr/>
        </p:nvSpPr>
        <p:spPr>
          <a:xfrm>
            <a:off x="7200000" y="4682520"/>
            <a:ext cx="4830480" cy="2010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Arial"/>
                <a:ea typeface="Times New Roman"/>
              </a:rPr>
              <a:t>Раннее начало таяния и интенсивное очищение акваторий морей стало приводить к сохранению на отдельных локальных участках трассы плавания сложных ледовых условий ─ это подходы к проливу Вилькицкого в Карском море, место локализации сплоченных льдов основных ледяных массивов – Таймырского (запад моря Лаптевых) и Айонского (восток ВСМ), пролив Лонга (юго-западная часть Чукотского моря).</a:t>
            </a:r>
            <a:endParaRPr lang="ru-RU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3" name="Овал 24"/>
          <p:cNvSpPr/>
          <p:nvPr/>
        </p:nvSpPr>
        <p:spPr>
          <a:xfrm>
            <a:off x="3070440" y="4192920"/>
            <a:ext cx="363240" cy="2584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214" name="Рисунок 7"/>
          <p:cNvPicPr/>
          <p:nvPr/>
        </p:nvPicPr>
        <p:blipFill>
          <a:blip r:embed="rId9"/>
          <a:stretch/>
        </p:blipFill>
        <p:spPr>
          <a:xfrm>
            <a:off x="254160" y="146880"/>
            <a:ext cx="666360" cy="666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5" name="Рисунок 214"/>
          <p:cNvPicPr/>
          <p:nvPr/>
        </p:nvPicPr>
        <p:blipFill>
          <a:blip r:embed="rId10"/>
          <a:stretch/>
        </p:blipFill>
        <p:spPr>
          <a:xfrm>
            <a:off x="7200000" y="1620000"/>
            <a:ext cx="4139640" cy="2926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6" name="Овал 2"/>
          <p:cNvSpPr/>
          <p:nvPr/>
        </p:nvSpPr>
        <p:spPr>
          <a:xfrm flipH="1">
            <a:off x="10439280" y="2700000"/>
            <a:ext cx="539640" cy="5630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4"/>
          <p:cNvSpPr/>
          <p:nvPr/>
        </p:nvSpPr>
        <p:spPr>
          <a:xfrm>
            <a:off x="900000" y="180000"/>
            <a:ext cx="1061964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685800">
              <a:lnSpc>
                <a:spcPct val="100000"/>
              </a:lnSpc>
            </a:pPr>
            <a:r>
              <a:rPr lang="ru-RU" sz="2000" b="1" u="none" strike="noStrike">
                <a:solidFill>
                  <a:srgbClr val="000000"/>
                </a:solidFill>
                <a:uFillTx/>
                <a:latin typeface="Times New Roman"/>
              </a:rPr>
              <a:t>Пример аномально-быстрого замерзания акватории в море Лаптевых в октябре 2024 года</a:t>
            </a:r>
            <a:endParaRPr lang="ru-RU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8" name="TextBox 9"/>
          <p:cNvSpPr/>
          <p:nvPr/>
        </p:nvSpPr>
        <p:spPr>
          <a:xfrm>
            <a:off x="1800000" y="743400"/>
            <a:ext cx="380052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85800">
              <a:lnSpc>
                <a:spcPct val="100000"/>
              </a:lnSpc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Arial"/>
              </a:rPr>
              <a:t>Начало ледообразования в море Лаптевых 29 сентября − 1 октября 2024 года</a:t>
            </a:r>
          </a:p>
        </p:txBody>
      </p:sp>
      <p:sp>
        <p:nvSpPr>
          <p:cNvPr id="219" name="TextBox 10"/>
          <p:cNvSpPr/>
          <p:nvPr/>
        </p:nvSpPr>
        <p:spPr>
          <a:xfrm>
            <a:off x="6300000" y="742680"/>
            <a:ext cx="323964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85800">
              <a:lnSpc>
                <a:spcPct val="100000"/>
              </a:lnSpc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Arial"/>
              </a:rPr>
              <a:t>Полное замерзание моря Лаптевых 20 − 22 октября 2024 года</a:t>
            </a:r>
          </a:p>
        </p:txBody>
      </p:sp>
      <p:pic>
        <p:nvPicPr>
          <p:cNvPr id="220" name="Рисунок 2"/>
          <p:cNvPicPr/>
          <p:nvPr/>
        </p:nvPicPr>
        <p:blipFill>
          <a:blip r:embed="rId2"/>
          <a:stretch/>
        </p:blipFill>
        <p:spPr>
          <a:xfrm>
            <a:off x="1800000" y="1440000"/>
            <a:ext cx="3599640" cy="521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1" name="Рисунок 4"/>
          <p:cNvPicPr/>
          <p:nvPr/>
        </p:nvPicPr>
        <p:blipFill>
          <a:blip r:embed="rId3"/>
          <a:stretch/>
        </p:blipFill>
        <p:spPr>
          <a:xfrm>
            <a:off x="6158880" y="1442880"/>
            <a:ext cx="3599640" cy="521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2" name="Рисунок 10"/>
          <p:cNvPicPr/>
          <p:nvPr/>
        </p:nvPicPr>
        <p:blipFill>
          <a:blip r:embed="rId4"/>
          <a:stretch/>
        </p:blipFill>
        <p:spPr>
          <a:xfrm>
            <a:off x="-21240" y="0"/>
            <a:ext cx="667080" cy="6609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2000" cy="71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000" b="0" u="none" strike="noStrike">
                <a:solidFill>
                  <a:schemeClr val="dk1"/>
                </a:solidFill>
                <a:uFillTx/>
                <a:latin typeface="Arial"/>
              </a:rPr>
              <a:t> </a:t>
            </a:r>
            <a:r>
              <a:rPr lang="ru-RU" sz="2000" b="1" u="none" strike="noStrike">
                <a:solidFill>
                  <a:schemeClr val="dk1"/>
                </a:solidFill>
                <a:uFillTx/>
                <a:latin typeface="Arial"/>
              </a:rPr>
              <a:t>Выводы</a:t>
            </a:r>
            <a:endParaRPr lang="ru-RU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/>
          </p:nvPr>
        </p:nvSpPr>
        <p:spPr>
          <a:xfrm>
            <a:off x="793080" y="1260000"/>
            <a:ext cx="10512000" cy="521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lnSpcReduction="9999"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1600" b="0" u="none" strike="noStrike">
                <a:solidFill>
                  <a:schemeClr val="dk1"/>
                </a:solidFill>
                <a:uFillTx/>
                <a:latin typeface="Arial"/>
              </a:rPr>
              <a:t>При наблюдаемой в настоящее время устойчивой тенденции изменения ледовых условий в арктических морях России в благоприятную сторону, природные условия в Арктике по прежнему остаются суровыми.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1600" b="0" u="none" strike="noStrike">
                <a:solidFill>
                  <a:schemeClr val="dk1"/>
                </a:solidFill>
                <a:uFillTx/>
                <a:latin typeface="Arial"/>
              </a:rPr>
              <a:t>Арктика и СМП остаются зоной повышенного риска хозяйственной деятельности.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1600" b="0" u="none" strike="noStrike">
                <a:solidFill>
                  <a:schemeClr val="dk1"/>
                </a:solidFill>
                <a:uFillTx/>
                <a:latin typeface="Arial"/>
              </a:rPr>
              <a:t>Планируемое увеличение объемов перевозок возможно только за счет перехода на круглогодичную навигацию по СМП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1600" b="0" u="none" strike="noStrike">
                <a:solidFill>
                  <a:schemeClr val="dk1"/>
                </a:solidFill>
                <a:uFillTx/>
                <a:latin typeface="Arial"/>
              </a:rPr>
              <a:t>Начиная с 2008 года, после значительного уменьшения ледовитости СЛО и его морей, наблюдается период  «климатической паузы», длительностью   около 17 лет, которая многими климатологами воспринималась как непродолжительная стабилизация в уменьшении ледяного покрова. Однако «пауза» несколько затянулась и может рассматриваться как самостоятельный период установившихся гидрометеорологических и ледовых условий, </a:t>
            </a:r>
            <a:r>
              <a:rPr lang="ru-RU" sz="1600" b="0" u="none" strike="noStrike">
                <a:solidFill>
                  <a:schemeClr val="dk1"/>
                </a:solidFill>
                <a:highlight>
                  <a:srgbClr val="FFFFFF"/>
                </a:highlight>
                <a:uFillTx/>
                <a:latin typeface="Arial"/>
              </a:rPr>
              <a:t>в</a:t>
            </a:r>
            <a:r>
              <a:rPr lang="ru-RU" sz="1600" b="0" u="none" strike="noStrike">
                <a:solidFill>
                  <a:schemeClr val="dk1"/>
                </a:solidFill>
                <a:uFillTx/>
                <a:latin typeface="Arial"/>
              </a:rPr>
              <a:t> который нам предстоит работать ближайшее время.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1600" b="0" u="none" strike="noStrike">
                <a:solidFill>
                  <a:schemeClr val="dk1"/>
                </a:solidFill>
                <a:uFillTx/>
                <a:latin typeface="Arial"/>
              </a:rPr>
              <a:t>Исчезновение ряда рисков при осуществлении мореплавания, которые имели место в 70-е – 90-е гг. прошлого столетия, не привело к устойчивому улучшению условий плавания по трассе СМП. Возникли новые риски </a:t>
            </a:r>
            <a:r>
              <a:rPr lang="ru-RU" sz="1600" b="0" u="none" strike="noStrike">
                <a:solidFill>
                  <a:schemeClr val="dk1"/>
                </a:solidFill>
                <a:highlight>
                  <a:srgbClr val="FFFFFF"/>
                </a:highlight>
                <a:uFillTx/>
                <a:latin typeface="Arial"/>
              </a:rPr>
              <a:t>техногенного</a:t>
            </a:r>
            <a:r>
              <a:rPr lang="ru-RU" sz="1600" b="0" u="none" strike="noStrike">
                <a:solidFill>
                  <a:schemeClr val="dk1"/>
                </a:solidFill>
                <a:uFillTx/>
                <a:latin typeface="Arial"/>
              </a:rPr>
              <a:t>, логистического, юридического, экономического и гидрометеорологического характера, круг которых расширился.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1600" b="0" u="none" strike="noStrike">
                <a:solidFill>
                  <a:schemeClr val="dk1"/>
                </a:solidFill>
                <a:uFillTx/>
                <a:latin typeface="Arial"/>
              </a:rPr>
              <a:t>Возникающие риски необходимо учитывать и вовремя принимать </a:t>
            </a:r>
            <a:r>
              <a:rPr lang="ru-RU" sz="1600" b="0" u="none" strike="noStrike">
                <a:solidFill>
                  <a:schemeClr val="dk1"/>
                </a:solidFill>
                <a:highlight>
                  <a:srgbClr val="FFFFFF"/>
                </a:highlight>
                <a:uFillTx/>
                <a:latin typeface="Arial"/>
              </a:rPr>
              <a:t>необходимые м</a:t>
            </a:r>
            <a:r>
              <a:rPr lang="ru-RU" sz="1600" b="0" u="none" strike="noStrike">
                <a:solidFill>
                  <a:schemeClr val="dk1"/>
                </a:solidFill>
                <a:uFillTx/>
                <a:latin typeface="Arial"/>
              </a:rPr>
              <a:t>еры для обеспечения безопасного и эффективного плавания. 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1600" b="0" u="none" strike="noStrike">
                <a:solidFill>
                  <a:schemeClr val="dk1"/>
                </a:solidFill>
                <a:uFillTx/>
                <a:latin typeface="Arial"/>
              </a:rPr>
              <a:t>У изменения климата весьма противоречивые последствия, есть и положительные и отрицательные стороны, влияющие на хозяйственную деятельность человека. В частности, увеличение периода навигации по Севморпути. </a:t>
            </a:r>
            <a:r>
              <a:rPr lang="ru-RU" sz="1600" b="0" u="none" strike="noStrike">
                <a:solidFill>
                  <a:schemeClr val="dk1"/>
                </a:solidFill>
                <a:uFillTx/>
                <a:latin typeface="Arial"/>
                <a:ea typeface="Times New Roman"/>
              </a:rPr>
              <a:t>Модели, которые пытаются учитывать все последствия, конечно существуют. Однако они делают это довольно схематично, не учитывая, в частности все региональные специфические последствия, то есть модели дают довольно грубые оценки происходящ</a:t>
            </a:r>
            <a:r>
              <a:rPr lang="ru-RU" sz="1600" b="0" u="none" strike="noStrike">
                <a:solidFill>
                  <a:schemeClr val="dk1"/>
                </a:solidFill>
                <a:highlight>
                  <a:srgbClr val="FFFFFF"/>
                </a:highlight>
                <a:uFillTx/>
                <a:latin typeface="Arial"/>
                <a:ea typeface="Times New Roman"/>
              </a:rPr>
              <a:t>их изменений</a:t>
            </a:r>
            <a:r>
              <a:rPr lang="ru-RU" sz="1600" b="0" u="none" strike="noStrike">
                <a:solidFill>
                  <a:schemeClr val="dk1"/>
                </a:solidFill>
                <a:uFillTx/>
                <a:latin typeface="Arial"/>
                <a:ea typeface="Times New Roman"/>
              </a:rPr>
              <a:t>.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25" name="Рисунок 3"/>
          <p:cNvPicPr/>
          <p:nvPr/>
        </p:nvPicPr>
        <p:blipFill>
          <a:blip r:embed="rId2"/>
          <a:stretch/>
        </p:blipFill>
        <p:spPr>
          <a:xfrm>
            <a:off x="167760" y="122040"/>
            <a:ext cx="667080" cy="6609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/>
          </p:nvPr>
        </p:nvSpPr>
        <p:spPr>
          <a:xfrm>
            <a:off x="1828440" y="3591000"/>
            <a:ext cx="8369640" cy="1489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1600" b="1" i="1" u="none" strike="noStrike" cap="small">
                <a:solidFill>
                  <a:schemeClr val="dk1"/>
                </a:solidFill>
                <a:uFillTx/>
                <a:latin typeface="Calibri"/>
              </a:rPr>
              <a:t>199397, Санкт-Петербург, ул. Беринга д.38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1600" b="1" i="1" u="none" strike="noStrike" cap="small">
                <a:solidFill>
                  <a:schemeClr val="dk1"/>
                </a:solidFill>
                <a:uFillTx/>
                <a:latin typeface="Calibri"/>
              </a:rPr>
              <a:t>Тел.: (812) 337-31-54 доб. 156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1600" b="1" i="1" u="none" strike="noStrike" cap="small">
                <a:solidFill>
                  <a:schemeClr val="dk1"/>
                </a:solidFill>
                <a:uFillTx/>
                <a:latin typeface="Calibri"/>
              </a:rPr>
              <a:t>E-mail: icefor@aari.ru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1600" b="1" i="1" u="none" strike="noStrike" cap="small">
                <a:solidFill>
                  <a:schemeClr val="dk1"/>
                </a:solidFill>
                <a:uFillTx/>
                <a:latin typeface="Calibri"/>
              </a:rPr>
              <a:t>Web-site: http:// www.aari.ru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27" name="Рисунок 3"/>
          <p:cNvPicPr/>
          <p:nvPr/>
        </p:nvPicPr>
        <p:blipFill>
          <a:blip r:embed="rId2"/>
          <a:stretch/>
        </p:blipFill>
        <p:spPr>
          <a:xfrm>
            <a:off x="1911600" y="1999800"/>
            <a:ext cx="8172720" cy="1468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8" name="Рисунок 4"/>
          <p:cNvPicPr/>
          <p:nvPr/>
        </p:nvPicPr>
        <p:blipFill>
          <a:blip r:embed="rId3"/>
          <a:stretch/>
        </p:blipFill>
        <p:spPr>
          <a:xfrm>
            <a:off x="2491560" y="207000"/>
            <a:ext cx="7102080" cy="10231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2_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3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4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2205</TotalTime>
  <Words>1123</Words>
  <Application>Microsoft Office PowerPoint</Application>
  <PresentationFormat>Широкоэкранный</PresentationFormat>
  <Paragraphs>94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20</vt:i4>
      </vt:variant>
      <vt:variant>
        <vt:lpstr>Заголовки слайдов</vt:lpstr>
      </vt:variant>
      <vt:variant>
        <vt:i4>14</vt:i4>
      </vt:variant>
    </vt:vector>
  </HeadingPairs>
  <TitlesOfParts>
    <vt:vector size="42" baseType="lpstr">
      <vt:lpstr>바탕</vt:lpstr>
      <vt:lpstr>Arial</vt:lpstr>
      <vt:lpstr>Calibri</vt:lpstr>
      <vt:lpstr>Calibri Light</vt:lpstr>
      <vt:lpstr>DejaVu Sans</vt:lpstr>
      <vt:lpstr>Symbol</vt:lpstr>
      <vt:lpstr>Times New Roman</vt:lpstr>
      <vt:lpstr>Wingdings</vt:lpstr>
      <vt:lpstr>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Office Theme</vt:lpstr>
      <vt:lpstr>2_Тема Office</vt:lpstr>
      <vt:lpstr>3_Тема Office</vt:lpstr>
      <vt:lpstr>4_Тема Office</vt:lpstr>
      <vt:lpstr>Презентация PowerPoint</vt:lpstr>
      <vt:lpstr>Площадь льдов в СЛО и российских арктических морях</vt:lpstr>
      <vt:lpstr>Мониторинг атмосферных процессов и метеорологическихусловий полярного района Арктики за холодный период с октября 2024 г. по май 2025 г.</vt:lpstr>
      <vt:lpstr>Средние значения аномалий температуры воздуха              морей российской Арктики за холодный период октябрь – май в 2024 и 2025 гг.</vt:lpstr>
      <vt:lpstr>Оценка толщины и объемов льда в СЛО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Распределение  ледяного покрова на середину сентября (период максимального очищения арктических морей) за период 2018−2024 гг.</vt:lpstr>
      <vt:lpstr>Презентация PowerPoint</vt:lpstr>
      <vt:lpstr> Выводы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Юлин Александр Викторович</dc:creator>
  <dc:description/>
  <cp:lastModifiedBy>Юлин Александр Викторович</cp:lastModifiedBy>
  <cp:revision>299</cp:revision>
  <cp:lastPrinted>2025-04-16T14:07:53Z</cp:lastPrinted>
  <dcterms:created xsi:type="dcterms:W3CDTF">2024-04-10T14:54:45Z</dcterms:created>
  <dcterms:modified xsi:type="dcterms:W3CDTF">2025-05-20T14:25:02Z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16</vt:i4>
  </property>
</Properties>
</file>